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Agrandir Bold" charset="1" panose="00000800000000000000"/>
      <p:regular r:id="rId53"/>
    </p:embeddedFont>
    <p:embeddedFont>
      <p:font typeface="Quicksand Bold" charset="1" panose="00000000000000000000"/>
      <p:regular r:id="rId54"/>
    </p:embeddedFont>
    <p:embeddedFont>
      <p:font typeface="Agrandir" charset="1" panose="00000500000000000000"/>
      <p:regular r:id="rId55"/>
    </p:embeddedFont>
    <p:embeddedFont>
      <p:font typeface="TT Drugs" charset="1" panose="02000503060000020003"/>
      <p:regular r:id="rId56"/>
    </p:embeddedFont>
    <p:embeddedFont>
      <p:font typeface="Quicksand" charset="1" panose="00000000000000000000"/>
      <p:regular r:id="rId57"/>
    </p:embeddedFont>
    <p:embeddedFont>
      <p:font typeface="Open Sans Light Bold" charset="1" panose="020B0806030504020204"/>
      <p:regular r:id="rId61"/>
    </p:embeddedFont>
    <p:embeddedFont>
      <p:font typeface="Bricolage Grotesque Semi-Bold" charset="1" panose="020B0605040402000204"/>
      <p:regular r:id="rId64"/>
    </p:embeddedFont>
    <p:embeddedFont>
      <p:font typeface="Bricolage Grotesque" charset="1" panose="020B0605040402000204"/>
      <p:regular r:id="rId65"/>
    </p:embeddedFont>
    <p:embeddedFont>
      <p:font typeface="Telegraf Heavy" charset="1" panose="00000A00000000000000"/>
      <p:regular r:id="rId66"/>
    </p:embeddedFont>
    <p:embeddedFont>
      <p:font typeface="Canva Sans Italics" charset="1" panose="020B0503030501040103"/>
      <p:regular r:id="rId67"/>
    </p:embeddedFont>
    <p:embeddedFont>
      <p:font typeface="Canva Sans" charset="1" panose="020B0503030501040103"/>
      <p:regular r:id="rId68"/>
    </p:embeddedFont>
    <p:embeddedFont>
      <p:font typeface="Canva Sans Bold" charset="1" panose="020B0803030501040103"/>
      <p:regular r:id="rId69"/>
    </p:embeddedFont>
    <p:embeddedFont>
      <p:font typeface="Quicksand Semi-Bold" charset="1" panose="00000000000000000000"/>
      <p:regular r:id="rId70"/>
    </p:embeddedFont>
    <p:embeddedFont>
      <p:font typeface="Canva Sans Bold Italics" charset="1" panose="020B0803030501040103"/>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notesMasters/notesMaster1.xml" Type="http://schemas.openxmlformats.org/officeDocument/2006/relationships/notesMaster"/><Relationship Id="rId59" Target="theme/theme2.xml" Type="http://schemas.openxmlformats.org/officeDocument/2006/relationships/theme"/><Relationship Id="rId6" Target="slides/slide1.xml" Type="http://schemas.openxmlformats.org/officeDocument/2006/relationships/slide"/><Relationship Id="rId60" Target="notesSlides/notesSlide1.xml" Type="http://schemas.openxmlformats.org/officeDocument/2006/relationships/notesSlide"/><Relationship Id="rId61" Target="fonts/font61.fntdata" Type="http://schemas.openxmlformats.org/officeDocument/2006/relationships/font"/><Relationship Id="rId62" Target="notesSlides/notesSlide2.xml" Type="http://schemas.openxmlformats.org/officeDocument/2006/relationships/notesSlide"/><Relationship Id="rId63" Target="notesSlides/notesSlide3.xml" Type="http://schemas.openxmlformats.org/officeDocument/2006/relationships/notesSlide"/><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"Proyek ini menggunakan 8 dataset utama yang saling terhubung untuk analisis data pinjaman dan membangun model prediksi:</a:t>
            </a:r>
          </a:p>
          <a:p>
            <a:r>
              <a:rPr lang="en-US"/>
              <a:t/>
            </a:r>
          </a:p>
          <a:p>
            <a:r>
              <a:rPr lang="en-US"/>
              <a:t>1. </a:t>
            </a:r>
          </a:p>
          <a:p>
            <a:r>
              <a:rPr lang="en-US"/>
              <a:t>application_train/test.csv: Dataset utama untuk pelatihan/pengujian model. Kolom 'TARGET' pada train digunakan sebagai label target.</a:t>
            </a:r>
          </a:p>
          <a:p>
            <a:r>
              <a:rPr lang="en-US"/>
              <a:t>2.</a:t>
            </a:r>
          </a:p>
          <a:p>
            <a:r>
              <a:rPr lang="en-US"/>
              <a:t>application_test.csv: Dataset pengujian model tanpa label 'TARGET'</a:t>
            </a:r>
          </a:p>
          <a:p>
            <a:r>
              <a:rPr lang="en-US"/>
              <a:t>3.</a:t>
            </a:r>
          </a:p>
          <a:p>
            <a:r>
              <a:rPr lang="en-US"/>
              <a:t>bureau.csv: Data pinjaman klien dari lembaga lain, satu baris per pinjaman.</a:t>
            </a:r>
          </a:p>
          <a:p>
            <a:r>
              <a:rPr lang="en-US"/>
              <a:t>4.</a:t>
            </a:r>
          </a:p>
          <a:p>
            <a:r>
              <a:rPr lang="en-US"/>
              <a:t>bureau_balance.csv: Saldo bulanan dari pinjaman di bureau.csv, menunjukkan perilaku pembayaran.</a:t>
            </a:r>
          </a:p>
          <a:p>
            <a:r>
              <a:rPr lang="en-US"/>
              <a:t>5.</a:t>
            </a:r>
          </a:p>
          <a:p>
            <a:r>
              <a:rPr lang="en-US"/>
              <a:t>previous_application.csv: Data aplikasi pinjaman sebelumnya di Home Credit, mencakup parameter pinjaman.</a:t>
            </a:r>
          </a:p>
          <a:p>
            <a:r>
              <a:rPr lang="en-US"/>
              <a:t>6.</a:t>
            </a:r>
          </a:p>
          <a:p>
            <a:r>
              <a:rPr lang="en-US"/>
              <a:t>credit_card_balance.csv: Saldo bulanan pinjaman kartu kredit, menunjukkan perilaku penggunaan.</a:t>
            </a:r>
          </a:p>
          <a:p>
            <a:r>
              <a:rPr lang="en-US"/>
              <a:t>7.</a:t>
            </a:r>
          </a:p>
          <a:p>
            <a:r>
              <a:rPr lang="en-US"/>
              <a:t>POS_CASH_balance.csv: Saldo bulanan pinjaman POS/tunai, memberikan wawasan perilaku pembayaran.</a:t>
            </a:r>
          </a:p>
          <a:p>
            <a:r>
              <a:rPr lang="en-US"/>
              <a:t>8.</a:t>
            </a:r>
          </a:p>
          <a:p>
            <a:r>
              <a:rPr lang="en-US"/>
              <a:t>installments_payments.csv: Catatan pembayaran cicilan, termasuk jumlah dan tanggal pembayaran.</a:t>
            </a:r>
          </a:p>
          <a:p>
            <a:r>
              <a:rPr lang="en-US"/>
              <a:t/>
            </a:r>
          </a:p>
          <a:p>
            <a:r>
              <a:rPr lang="en-US"/>
              <a:t>Dataset ini memberikan informasi lengkap tentang data historis, perilaku pembayaran, dan aplikasi pinjaman, yang diintegrasikan untuk prediksi yang akurat."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Overview:</a:t>
            </a:r>
          </a:p>
          <a:p>
            <a:r>
              <a:rPr lang="en-US"/>
              <a:t/>
            </a:r>
          </a:p>
          <a:p>
            <a:r>
              <a:rPr lang="en-US"/>
              <a:t>Slide ini menampilkan informasi mengenai jumlah kolom dengan nilai kosong (null) dan jumlah data duplikat pada setiap dataset.</a:t>
            </a:r>
          </a:p>
          <a:p>
            <a:r>
              <a:rPr lang="en-US"/>
              <a:t/>
            </a:r>
          </a:p>
          <a:p>
            <a:r>
              <a:rPr lang="en-US"/>
              <a:t>Penjelasan Dataset:</a:t>
            </a:r>
          </a:p>
          <a:p>
            <a:r>
              <a:rPr lang="en-US"/>
              <a:t/>
            </a:r>
          </a:p>
          <a:p>
            <a:r>
              <a:rPr lang="en-US"/>
              <a:t>- Application Train: 70 kolom dengan nilai kosong, 0 data duplikat.</a:t>
            </a:r>
          </a:p>
          <a:p>
            <a:r>
              <a:rPr lang="en-US"/>
              <a:t>- Application Test: 70 kolom dengan nilai kosong, 0 data duplikat.</a:t>
            </a:r>
          </a:p>
          <a:p>
            <a:r>
              <a:rPr lang="en-US"/>
              <a:t>- Bureau: 9 kolom dengan nilai kosong, 0 data duplikat.</a:t>
            </a:r>
          </a:p>
          <a:p>
            <a:r>
              <a:rPr lang="en-US"/>
              <a:t>- Bureau Balance: Tidak ada kolom dengan nilai kosong, 0 data duplikat.</a:t>
            </a:r>
          </a:p>
          <a:p>
            <a:r>
              <a:rPr lang="en-US"/>
              <a:t>- Previous Application: 26 kolom dengan nilai kosong, 0 data duplikat.</a:t>
            </a:r>
          </a:p>
          <a:p>
            <a:r>
              <a:rPr lang="en-US"/>
              <a:t>- Credit Card Balance: 9 kolom dengan nilai kosong, 0 data duplikat.</a:t>
            </a:r>
          </a:p>
          <a:p>
            <a:r>
              <a:rPr lang="en-US"/>
              <a:t>- Posh Cash Balance: 3 kolom dengan nilai kosong, 0 data duplikat.</a:t>
            </a:r>
          </a:p>
          <a:p>
            <a:r>
              <a:rPr lang="en-US"/>
              <a:t>- Installment Payments: 2 kolom dengan nilai kosong, 0 data duplikat.</a:t>
            </a:r>
          </a:p>
          <a:p>
            <a:r>
              <a:rPr lang="en-US"/>
              <a:t/>
            </a:r>
          </a:p>
          <a:p>
            <a:r>
              <a:rPr lang="en-US"/>
              <a:t>Kesimpulan:</a:t>
            </a:r>
          </a:p>
          <a:p>
            <a:r>
              <a:rPr lang="en-US"/>
              <a:t/>
            </a:r>
          </a:p>
          <a:p>
            <a:r>
              <a:rPr lang="en-US"/>
              <a:t>Sebagian besar dataset memiliki kolom dengan nilai kosong, terutama pada Application Train dan Application Test. Tidak ada data duplikat pada seluruh dataset, yang merupakan hal positif untuk integritas data. Langkah berikutnya adalah menangani nilai kosong melalui teknik imputasi atau pembersihan data agar analisis dan model prediksi lebih akurat.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Overview:</a:t>
            </a:r>
          </a:p>
          <a:p>
            <a:r>
              <a:rPr lang="en-US"/>
              <a:t/>
            </a:r>
          </a:p>
          <a:p>
            <a:r>
              <a:rPr lang="en-US"/>
              <a:t>Kolom 'TARGET' dalam dataset digunakan untuk menentukan apakah pelanggan mengalami default (gagal bayar) atau tidak dalam pembayaran kredit.</a:t>
            </a:r>
          </a:p>
          <a:p>
            <a:r>
              <a:rPr lang="en-US"/>
              <a:t/>
            </a:r>
          </a:p>
          <a:p>
            <a:r>
              <a:rPr lang="en-US"/>
              <a:t>Proporsi Kategori:</a:t>
            </a:r>
          </a:p>
          <a:p>
            <a:r>
              <a:rPr lang="en-US"/>
              <a:t/>
            </a:r>
          </a:p>
          <a:p>
            <a:r>
              <a:rPr lang="en-US"/>
              <a:t>- Sebanyak 91,9% atau 282.686 pelanggan termasuk dalam kategori non-default (mampu memenuhi kewajiban).</a:t>
            </a:r>
          </a:p>
          <a:p>
            <a:r>
              <a:rPr lang="en-US"/>
              <a:t/>
            </a:r>
          </a:p>
          <a:p>
            <a:r>
              <a:rPr lang="en-US"/>
              <a:t>- Sebanyak 8,1% atau 24.825 pelanggan termasuk dalam kategori default (gagal membayar kredit).</a:t>
            </a:r>
          </a:p>
          <a:p>
            <a:r>
              <a:rPr lang="en-US"/>
              <a:t/>
            </a:r>
          </a:p>
          <a:p>
            <a:r>
              <a:rPr lang="en-US"/>
              <a:t>Kesimpulan:</a:t>
            </a:r>
          </a:p>
          <a:p>
            <a:r>
              <a:rPr lang="en-US"/>
              <a:t/>
            </a:r>
          </a:p>
          <a:p>
            <a:r>
              <a:rPr lang="en-US"/>
              <a:t>Proporsi ini menunjukkan adanya ketidakseimbangan kelas (class imbalance), di mana mayoritas pelanggan berada dalam kategori non-default.</a:t>
            </a:r>
          </a:p>
          <a:p>
            <a:r>
              <a:rPr lang="en-US"/>
              <a:t/>
            </a:r>
          </a:p>
          <a:p>
            <a:r>
              <a:rPr lang="en-US"/>
              <a:t>Pentingnya Informasi:</a:t>
            </a:r>
          </a:p>
          <a:p>
            <a:r>
              <a:rPr lang="en-US"/>
              <a:t/>
            </a:r>
          </a:p>
          <a:p>
            <a:r>
              <a:rPr lang="en-US"/>
              <a:t>Ketidakseimbangan ini perlu diperhatikan saat membangun model prediksi agar model tidak bias terhadap kelas mayoritas.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4.png" Type="http://schemas.openxmlformats.org/officeDocument/2006/relationships/image"/><Relationship Id="rId4" Target="../media/image75.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80.pn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 Id="rId4" Target="../media/image8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png" Type="http://schemas.openxmlformats.org/officeDocument/2006/relationships/image"/><Relationship Id="rId4" Target="../media/image90.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6.png" Type="http://schemas.openxmlformats.org/officeDocument/2006/relationships/image"/><Relationship Id="rId7" Target="../media/image97.svg" Type="http://schemas.openxmlformats.org/officeDocument/2006/relationships/image"/><Relationship Id="rId8" Target="../media/image98.png" Type="http://schemas.openxmlformats.org/officeDocument/2006/relationships/image"/><Relationship Id="rId9" Target="../media/image9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11" Target="../media/image18.png" Type="http://schemas.openxmlformats.org/officeDocument/2006/relationships/image"/><Relationship Id="rId12" Target="../media/image19.jpeg" Type="http://schemas.openxmlformats.org/officeDocument/2006/relationships/image"/><Relationship Id="rId13" Target="../media/image20.jpeg" Type="http://schemas.openxmlformats.org/officeDocument/2006/relationships/image"/><Relationship Id="rId14" Target="../media/image21.jpeg" Type="http://schemas.openxmlformats.org/officeDocument/2006/relationships/image"/><Relationship Id="rId15" Target="../media/image22.jpeg" Type="http://schemas.openxmlformats.org/officeDocument/2006/relationships/image"/><Relationship Id="rId16" Target="../media/image2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8.svg" Type="http://schemas.openxmlformats.org/officeDocument/2006/relationships/image"/><Relationship Id="rId11" Target="../media/image76.png" Type="http://schemas.openxmlformats.org/officeDocument/2006/relationships/image"/><Relationship Id="rId12" Target="../media/image77.svg" Type="http://schemas.openxmlformats.org/officeDocument/2006/relationships/image"/><Relationship Id="rId13" Target="../media/image109.png" Type="http://schemas.openxmlformats.org/officeDocument/2006/relationships/image"/><Relationship Id="rId14" Target="../media/image110.svg" Type="http://schemas.openxmlformats.org/officeDocument/2006/relationships/image"/><Relationship Id="rId15" Target="../media/image111.png" Type="http://schemas.openxmlformats.org/officeDocument/2006/relationships/image"/><Relationship Id="rId16" Target="../media/image112.svg" Type="http://schemas.openxmlformats.org/officeDocument/2006/relationships/image"/><Relationship Id="rId17" Target="../media/image113.png" Type="http://schemas.openxmlformats.org/officeDocument/2006/relationships/image"/><Relationship Id="rId18" Target="../media/image114.svg" Type="http://schemas.openxmlformats.org/officeDocument/2006/relationships/image"/><Relationship Id="rId2" Target="../media/image100.png" Type="http://schemas.openxmlformats.org/officeDocument/2006/relationships/image"/><Relationship Id="rId3" Target="../media/image101.png" Type="http://schemas.openxmlformats.org/officeDocument/2006/relationships/image"/><Relationship Id="rId4" Target="../media/image102.png" Type="http://schemas.openxmlformats.org/officeDocument/2006/relationships/image"/><Relationship Id="rId5" Target="../media/image103.png" Type="http://schemas.openxmlformats.org/officeDocument/2006/relationships/image"/><Relationship Id="rId6" Target="../media/image104.png" Type="http://schemas.openxmlformats.org/officeDocument/2006/relationships/image"/><Relationship Id="rId7" Target="../media/image105.png" Type="http://schemas.openxmlformats.org/officeDocument/2006/relationships/image"/><Relationship Id="rId8" Target="../media/image106.svg" Type="http://schemas.openxmlformats.org/officeDocument/2006/relationships/image"/><Relationship Id="rId9" Target="../media/image10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77.svg" Type="http://schemas.openxmlformats.org/officeDocument/2006/relationships/image"/><Relationship Id="rId4" Target="../media/image115.png" Type="http://schemas.openxmlformats.org/officeDocument/2006/relationships/image"/><Relationship Id="rId5" Target="../media/image116.svg" Type="http://schemas.openxmlformats.org/officeDocument/2006/relationships/image"/><Relationship Id="rId6" Target="../media/image117.png" Type="http://schemas.openxmlformats.org/officeDocument/2006/relationships/image"/><Relationship Id="rId7" Target="../media/image100.png" Type="http://schemas.openxmlformats.org/officeDocument/2006/relationships/image"/><Relationship Id="rId8" Target="../media/image118.png" Type="http://schemas.openxmlformats.org/officeDocument/2006/relationships/image"/><Relationship Id="rId9" Target="../media/image11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122.png" Type="http://schemas.openxmlformats.org/officeDocument/2006/relationships/image"/><Relationship Id="rId13" Target="../media/image123.svg" Type="http://schemas.openxmlformats.org/officeDocument/2006/relationships/image"/><Relationship Id="rId14" Target="../media/image124.png" Type="http://schemas.openxmlformats.org/officeDocument/2006/relationships/image"/><Relationship Id="rId15" Target="../media/image125.svg" Type="http://schemas.openxmlformats.org/officeDocument/2006/relationships/image"/><Relationship Id="rId16" Target="../media/image126.gif" Type="http://schemas.openxmlformats.org/officeDocument/2006/relationships/image"/><Relationship Id="rId17" Target="../media/image127.gif" Type="http://schemas.openxmlformats.org/officeDocument/2006/relationships/image"/><Relationship Id="rId18" Target="../media/image128.png" Type="http://schemas.openxmlformats.org/officeDocument/2006/relationships/image"/><Relationship Id="rId19" Target="../media/image129.svg" Type="http://schemas.openxmlformats.org/officeDocument/2006/relationships/image"/><Relationship Id="rId2" Target="../media/image107.png" Type="http://schemas.openxmlformats.org/officeDocument/2006/relationships/image"/><Relationship Id="rId20" Target="../media/image130.gif" Type="http://schemas.openxmlformats.org/officeDocument/2006/relationships/image"/><Relationship Id="rId21" Target="../media/image131.png" Type="http://schemas.openxmlformats.org/officeDocument/2006/relationships/image"/><Relationship Id="rId22" Target="../media/image132.svg" Type="http://schemas.openxmlformats.org/officeDocument/2006/relationships/image"/><Relationship Id="rId3" Target="../media/image108.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1.png" Type="http://schemas.openxmlformats.org/officeDocument/2006/relationships/image"/><Relationship Id="rId11" Target="../media/image142.svg" Type="http://schemas.openxmlformats.org/officeDocument/2006/relationships/image"/><Relationship Id="rId2" Target="../media/image133.png" Type="http://schemas.openxmlformats.org/officeDocument/2006/relationships/image"/><Relationship Id="rId3" Target="../media/image134.svg" Type="http://schemas.openxmlformats.org/officeDocument/2006/relationships/image"/><Relationship Id="rId4" Target="../media/image135.png" Type="http://schemas.openxmlformats.org/officeDocument/2006/relationships/image"/><Relationship Id="rId5" Target="../media/image136.svg" Type="http://schemas.openxmlformats.org/officeDocument/2006/relationships/image"/><Relationship Id="rId6" Target="../media/image137.png" Type="http://schemas.openxmlformats.org/officeDocument/2006/relationships/image"/><Relationship Id="rId7" Target="../media/image138.svg" Type="http://schemas.openxmlformats.org/officeDocument/2006/relationships/image"/><Relationship Id="rId8" Target="../media/image139.png" Type="http://schemas.openxmlformats.org/officeDocument/2006/relationships/image"/><Relationship Id="rId9" Target="../media/image14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 Id="rId3" Target="../media/image112.svg" Type="http://schemas.openxmlformats.org/officeDocument/2006/relationships/image"/><Relationship Id="rId4" Target="../media/image113.png" Type="http://schemas.openxmlformats.org/officeDocument/2006/relationships/image"/><Relationship Id="rId5" Target="../media/image114.svg" Type="http://schemas.openxmlformats.org/officeDocument/2006/relationships/image"/><Relationship Id="rId6" Target="../media/image143.png" Type="http://schemas.openxmlformats.org/officeDocument/2006/relationships/image"/><Relationship Id="rId7" Target="../media/image144.png" Type="http://schemas.openxmlformats.org/officeDocument/2006/relationships/image"/><Relationship Id="rId8" Target="../media/image14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linkedin.com/in/aldi-vibriani/" TargetMode="External" Type="http://schemas.openxmlformats.org/officeDocument/2006/relationships/hyperlink"/><Relationship Id="rId3" Target="https://www.linkedin.com/in/aldi-vibriani/" TargetMode="External" Type="http://schemas.openxmlformats.org/officeDocument/2006/relationships/hyperlink"/><Relationship Id="rId4" Target="https://www.linkedin.com/in/alfriandocvean/" TargetMode="External" Type="http://schemas.openxmlformats.org/officeDocument/2006/relationships/hyperlink"/><Relationship Id="rId5" Target="../media/image9.png" Type="http://schemas.openxmlformats.org/officeDocument/2006/relationships/image"/><Relationship Id="rId6" Target="../media/image1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2.png" Type="http://schemas.openxmlformats.org/officeDocument/2006/relationships/image"/><Relationship Id="rId11" Target="../media/image153.svg" Type="http://schemas.openxmlformats.org/officeDocument/2006/relationships/image"/><Relationship Id="rId2" Target="../media/image146.png" Type="http://schemas.openxmlformats.org/officeDocument/2006/relationships/image"/><Relationship Id="rId3" Target="../media/image147.svg" Type="http://schemas.openxmlformats.org/officeDocument/2006/relationships/image"/><Relationship Id="rId4" Target="../media/image133.png" Type="http://schemas.openxmlformats.org/officeDocument/2006/relationships/image"/><Relationship Id="rId5" Target="../media/image134.svg" Type="http://schemas.openxmlformats.org/officeDocument/2006/relationships/image"/><Relationship Id="rId6" Target="../media/image148.png" Type="http://schemas.openxmlformats.org/officeDocument/2006/relationships/image"/><Relationship Id="rId7" Target="../media/image149.svg" Type="http://schemas.openxmlformats.org/officeDocument/2006/relationships/image"/><Relationship Id="rId8" Target="../media/image150.png" Type="http://schemas.openxmlformats.org/officeDocument/2006/relationships/image"/><Relationship Id="rId9" Target="../media/image15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sciencedirect.com/science/article/abs/pii/S1057521921002878" TargetMode="External" Type="http://schemas.openxmlformats.org/officeDocument/2006/relationships/hyperlink"/><Relationship Id="rId11" Target="https://www.fico.com/blogs/Explainable-Machine-Learning-for-Probability-of-Default-Calculations" TargetMode="External" Type="http://schemas.openxmlformats.org/officeDocument/2006/relationships/hyperlink"/><Relationship Id="rId2" Target="https://backendnews.net/home-credit-develops-programs-that-promote-financial-inclusion/" TargetMode="External" Type="http://schemas.openxmlformats.org/officeDocument/2006/relationships/hyperlink"/><Relationship Id="rId3" Target="https://www.homecredit.co.in/en/home-credit-launches-a-multi-city-drive-to-deepen-its-offering-and-broaden-financial-inclusion-in-india" TargetMode="External" Type="http://schemas.openxmlformats.org/officeDocument/2006/relationships/hyperlink"/><Relationship Id="rId4" Target="https://www.homecredit.co.id/tentang-perusahaan/siaran-pers/Home-Credit-Indonesia-completes-change-in-shareholder" TargetMode="External" Type="http://schemas.openxmlformats.org/officeDocument/2006/relationships/hyperlink"/><Relationship Id="rId5" Target="https://www.newyorkfed.org/newsevents/news/research/2024/20241118" TargetMode="External" Type="http://schemas.openxmlformats.org/officeDocument/2006/relationships/hyperlink"/><Relationship Id="rId6" Target="https://www.rocketmortgage.com/learn/what-to-do-if-your-mortgage-loan-application-is-denied" TargetMode="External" Type="http://schemas.openxmlformats.org/officeDocument/2006/relationships/hyperlink"/><Relationship Id="rId7" Target="https://backendnews.net/home-credit-develops-programs-that-promote-financial-inclusion/" TargetMode="External" Type="http://schemas.openxmlformats.org/officeDocument/2006/relationships/hyperlink"/><Relationship Id="rId8" Target="https://link.springer.com/article/10.1057/s41283-023-00132-2" TargetMode="External" Type="http://schemas.openxmlformats.org/officeDocument/2006/relationships/hyperlink"/><Relationship Id="rId9" Target="https://docs.datarobot.com/en/docs/api/guide/common-case/loan-default/index.html" TargetMode="External" Type="http://schemas.openxmlformats.org/officeDocument/2006/relationships/hyperlink"/></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154.png" Type="http://schemas.openxmlformats.org/officeDocument/2006/relationships/image"/><Relationship Id="rId13" Target="../media/image155.png" Type="http://schemas.openxmlformats.org/officeDocument/2006/relationships/image"/><Relationship Id="rId14" Target="../media/image156.png" Type="http://schemas.openxmlformats.org/officeDocument/2006/relationships/image"/><Relationship Id="rId15" Target="../media/image157.png" Type="http://schemas.openxmlformats.org/officeDocument/2006/relationships/image"/><Relationship Id="rId16" Target="../media/image158.png" Type="http://schemas.openxmlformats.org/officeDocument/2006/relationships/image"/><Relationship Id="rId17" Target="../media/image159.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160.png" Type="http://schemas.openxmlformats.org/officeDocument/2006/relationships/image"/><Relationship Id="rId13" Target="../media/image161.png" Type="http://schemas.openxmlformats.org/officeDocument/2006/relationships/image"/><Relationship Id="rId14" Target="../media/image162.png" Type="http://schemas.openxmlformats.org/officeDocument/2006/relationships/image"/><Relationship Id="rId15" Target="../media/image163.png" Type="http://schemas.openxmlformats.org/officeDocument/2006/relationships/image"/><Relationship Id="rId16" Target="../media/image164.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165.png" Type="http://schemas.openxmlformats.org/officeDocument/2006/relationships/image"/><Relationship Id="rId13" Target="../media/image166.png" Type="http://schemas.openxmlformats.org/officeDocument/2006/relationships/image"/><Relationship Id="rId14" Target="../media/image167.png" Type="http://schemas.openxmlformats.org/officeDocument/2006/relationships/image"/><Relationship Id="rId15" Target="../media/image168.png" Type="http://schemas.openxmlformats.org/officeDocument/2006/relationships/image"/><Relationship Id="rId16" Target="../media/image169.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170.png" Type="http://schemas.openxmlformats.org/officeDocument/2006/relationships/image"/><Relationship Id="rId13" Target="../media/image171.png" Type="http://schemas.openxmlformats.org/officeDocument/2006/relationships/image"/><Relationship Id="rId14" Target="../media/image172.png" Type="http://schemas.openxmlformats.org/officeDocument/2006/relationships/image"/><Relationship Id="rId15" Target="../media/image173.png" Type="http://schemas.openxmlformats.org/officeDocument/2006/relationships/image"/><Relationship Id="rId16" Target="../media/image174.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175.png" Type="http://schemas.openxmlformats.org/officeDocument/2006/relationships/image"/><Relationship Id="rId13" Target="../media/image176.png" Type="http://schemas.openxmlformats.org/officeDocument/2006/relationships/image"/><Relationship Id="rId14" Target="../media/image177.png" Type="http://schemas.openxmlformats.org/officeDocument/2006/relationships/image"/><Relationship Id="rId15" Target="../media/image178.png" Type="http://schemas.openxmlformats.org/officeDocument/2006/relationships/image"/><Relationship Id="rId16" Target="../media/image179.png" Type="http://schemas.openxmlformats.org/officeDocument/2006/relationships/image"/><Relationship Id="rId2" Target="../media/image107.png" Type="http://schemas.openxmlformats.org/officeDocument/2006/relationships/image"/><Relationship Id="rId3" Target="../media/image108.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0.png" Type="http://schemas.openxmlformats.org/officeDocument/2006/relationships/image"/><Relationship Id="rId3" Target="../media/image181.png" Type="http://schemas.openxmlformats.org/officeDocument/2006/relationships/image"/><Relationship Id="rId4" Target="../media/image182.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3.png" Type="http://schemas.openxmlformats.org/officeDocument/2006/relationships/image"/><Relationship Id="rId3" Target="../media/image184.png" Type="http://schemas.openxmlformats.org/officeDocument/2006/relationships/image"/><Relationship Id="rId4" Target="../media/image185.png" Type="http://schemas.openxmlformats.org/officeDocument/2006/relationships/image"/><Relationship Id="rId5" Target="../media/image18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7.png" Type="http://schemas.openxmlformats.org/officeDocument/2006/relationships/image"/><Relationship Id="rId3" Target="../media/image188.png" Type="http://schemas.openxmlformats.org/officeDocument/2006/relationships/image"/><Relationship Id="rId4" Target="../media/image189.png" Type="http://schemas.openxmlformats.org/officeDocument/2006/relationships/image"/><Relationship Id="rId5" Target="../media/image19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1.png" Type="http://schemas.openxmlformats.org/officeDocument/2006/relationships/image"/><Relationship Id="rId3" Target="../media/image19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3.png" Type="http://schemas.openxmlformats.org/officeDocument/2006/relationships/image"/><Relationship Id="rId3" Target="../media/image194.png" Type="http://schemas.openxmlformats.org/officeDocument/2006/relationships/image"/><Relationship Id="rId4" Target="../media/image195.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6.png" Type="http://schemas.openxmlformats.org/officeDocument/2006/relationships/image"/><Relationship Id="rId7" Target="../media/image19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png" Type="http://schemas.openxmlformats.org/officeDocument/2006/relationships/image"/><Relationship Id="rId11" Target="../media/image114.svg" Type="http://schemas.openxmlformats.org/officeDocument/2006/relationships/image"/><Relationship Id="rId12" Target="../media/image199.png" Type="http://schemas.openxmlformats.org/officeDocument/2006/relationships/image"/><Relationship Id="rId13" Target="../media/image200.svg" Type="http://schemas.openxmlformats.org/officeDocument/2006/relationships/image"/><Relationship Id="rId14" Target="../media/image118.png" Type="http://schemas.openxmlformats.org/officeDocument/2006/relationships/image"/><Relationship Id="rId15" Target="../media/image119.svg" Type="http://schemas.openxmlformats.org/officeDocument/2006/relationships/image"/><Relationship Id="rId16" Target="../media/image201.png" Type="http://schemas.openxmlformats.org/officeDocument/2006/relationships/image"/><Relationship Id="rId17" Target="../media/image202.svg" Type="http://schemas.openxmlformats.org/officeDocument/2006/relationships/image"/><Relationship Id="rId18" Target="../media/image130.gif" Type="http://schemas.openxmlformats.org/officeDocument/2006/relationships/image"/><Relationship Id="rId19" Target="../media/image122.png" Type="http://schemas.openxmlformats.org/officeDocument/2006/relationships/image"/><Relationship Id="rId2" Target="../media/image107.png" Type="http://schemas.openxmlformats.org/officeDocument/2006/relationships/image"/><Relationship Id="rId20" Target="../media/image123.svg" Type="http://schemas.openxmlformats.org/officeDocument/2006/relationships/image"/><Relationship Id="rId21" Target="../media/image203.png" Type="http://schemas.openxmlformats.org/officeDocument/2006/relationships/image"/><Relationship Id="rId22" Target="../media/image204.svg" Type="http://schemas.openxmlformats.org/officeDocument/2006/relationships/image"/><Relationship Id="rId23" Target="../media/image205.png" Type="http://schemas.openxmlformats.org/officeDocument/2006/relationships/image"/><Relationship Id="rId24" Target="../media/image206.svg" Type="http://schemas.openxmlformats.org/officeDocument/2006/relationships/image"/><Relationship Id="rId25" Target="../media/image207.png" Type="http://schemas.openxmlformats.org/officeDocument/2006/relationships/image"/><Relationship Id="rId26" Target="../media/image208.svg" Type="http://schemas.openxmlformats.org/officeDocument/2006/relationships/image"/><Relationship Id="rId27" Target="../media/image209.png" Type="http://schemas.openxmlformats.org/officeDocument/2006/relationships/image"/><Relationship Id="rId28" Target="../media/image210.svg" Type="http://schemas.openxmlformats.org/officeDocument/2006/relationships/image"/><Relationship Id="rId29" Target="../media/image211.png" Type="http://schemas.openxmlformats.org/officeDocument/2006/relationships/image"/><Relationship Id="rId3" Target="../media/image108.svg" Type="http://schemas.openxmlformats.org/officeDocument/2006/relationships/image"/><Relationship Id="rId30" Target="../media/image212.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109.png" Type="http://schemas.openxmlformats.org/officeDocument/2006/relationships/image"/><Relationship Id="rId7" Target="../media/image110.svg" Type="http://schemas.openxmlformats.org/officeDocument/2006/relationships/image"/><Relationship Id="rId8" Target="../media/image111.png" Type="http://schemas.openxmlformats.org/officeDocument/2006/relationships/image"/><Relationship Id="rId9" Target="../media/image11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7.png" Type="http://schemas.openxmlformats.org/officeDocument/2006/relationships/image"/><Relationship Id="rId11" Target="../media/image218.svg" Type="http://schemas.openxmlformats.org/officeDocument/2006/relationships/image"/><Relationship Id="rId12" Target="../media/image219.png" Type="http://schemas.openxmlformats.org/officeDocument/2006/relationships/image"/><Relationship Id="rId13" Target="../media/image220.svg" Type="http://schemas.openxmlformats.org/officeDocument/2006/relationships/image"/><Relationship Id="rId14" Target="../media/image141.png" Type="http://schemas.openxmlformats.org/officeDocument/2006/relationships/image"/><Relationship Id="rId15" Target="../media/image142.svg" Type="http://schemas.openxmlformats.org/officeDocument/2006/relationships/image"/><Relationship Id="rId2" Target="../media/image133.png" Type="http://schemas.openxmlformats.org/officeDocument/2006/relationships/image"/><Relationship Id="rId3" Target="../media/image134.svg" Type="http://schemas.openxmlformats.org/officeDocument/2006/relationships/image"/><Relationship Id="rId4" Target="../media/image135.png" Type="http://schemas.openxmlformats.org/officeDocument/2006/relationships/image"/><Relationship Id="rId5" Target="../media/image136.svg" Type="http://schemas.openxmlformats.org/officeDocument/2006/relationships/image"/><Relationship Id="rId6" Target="../media/image213.png" Type="http://schemas.openxmlformats.org/officeDocument/2006/relationships/image"/><Relationship Id="rId7" Target="../media/image214.svg" Type="http://schemas.openxmlformats.org/officeDocument/2006/relationships/image"/><Relationship Id="rId8" Target="../media/image215.png" Type="http://schemas.openxmlformats.org/officeDocument/2006/relationships/image"/><Relationship Id="rId9" Target="../media/image216.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3.png" Type="http://schemas.openxmlformats.org/officeDocument/2006/relationships/image"/><Relationship Id="rId3" Target="../media/image134.svg" Type="http://schemas.openxmlformats.org/officeDocument/2006/relationships/image"/><Relationship Id="rId4" Target="../media/image135.png" Type="http://schemas.openxmlformats.org/officeDocument/2006/relationships/image"/><Relationship Id="rId5" Target="../media/image13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14" Target="../media/image48.png" Type="http://schemas.openxmlformats.org/officeDocument/2006/relationships/image"/><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https://www.newyorkfed.org/newsevents/news/research/2024/20241118" TargetMode="External" Type="http://schemas.openxmlformats.org/officeDocument/2006/relationships/hyperlink"/><Relationship Id="rId6" Target="https://www.rocketmortgage.com/learn/what-to-do-if-your-mortgage-loan-application-is-denied" TargetMode="External" Type="http://schemas.openxmlformats.org/officeDocument/2006/relationships/hyperlink"/><Relationship Id="rId7" Target="https://backendnews.net/home-credit-develops-programs-that-promote-financial-inclusion/" TargetMode="External" Type="http://schemas.openxmlformats.org/officeDocument/2006/relationships/hyperlink"/><Relationship Id="rId8" Target="../media/image42.png" Type="http://schemas.openxmlformats.org/officeDocument/2006/relationships/image"/><Relationship Id="rId9" Target="../media/image4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https://www.homecredit.co.id/tentang-perusahaan/siaran-pers/Home-Credit-Indonesia-completes-change-in-shareholder" TargetMode="External" Type="http://schemas.openxmlformats.org/officeDocument/2006/relationships/hyperlink"/><Relationship Id="rId13" Target="../media/image53.png" Type="http://schemas.openxmlformats.org/officeDocument/2006/relationships/image"/><Relationship Id="rId14" Target="../media/image54.svg" Type="http://schemas.openxmlformats.org/officeDocument/2006/relationships/image"/><Relationship Id="rId15" Target="../media/image55.png" Type="http://schemas.openxmlformats.org/officeDocument/2006/relationships/image"/><Relationship Id="rId16" Target="../media/image56.sv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https://www.rocketmortgage.com/learn/what-to-do-if-your-mortgage-loan-application-is-denied" TargetMode="External" Type="http://schemas.openxmlformats.org/officeDocument/2006/relationships/hyperlink"/><Relationship Id="rId9" Target="https://backendnews.net/home-credit-develops-programs-that-promote-financial-inclusion/"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gif"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1649177" y="3833761"/>
            <a:ext cx="5610123" cy="2805061"/>
            <a:chOff x="0" y="0"/>
            <a:chExt cx="1806222" cy="903111"/>
          </a:xfrm>
        </p:grpSpPr>
        <p:sp>
          <p:nvSpPr>
            <p:cNvPr name="Freeform 3" id="3"/>
            <p:cNvSpPr/>
            <p:nvPr/>
          </p:nvSpPr>
          <p:spPr>
            <a:xfrm flipH="false" flipV="false" rot="0">
              <a:off x="0" y="0"/>
              <a:ext cx="1806222" cy="903111"/>
            </a:xfrm>
            <a:custGeom>
              <a:avLst/>
              <a:gdLst/>
              <a:ahLst/>
              <a:cxnLst/>
              <a:rect r="r" b="b" t="t" l="l"/>
              <a:pathLst>
                <a:path h="903111" w="1806222">
                  <a:moveTo>
                    <a:pt x="0" y="0"/>
                  </a:moveTo>
                  <a:lnTo>
                    <a:pt x="1806222" y="0"/>
                  </a:lnTo>
                  <a:lnTo>
                    <a:pt x="1806222" y="903111"/>
                  </a:lnTo>
                  <a:lnTo>
                    <a:pt x="0" y="903111"/>
                  </a:lnTo>
                  <a:close/>
                </a:path>
              </a:pathLst>
            </a:custGeom>
            <a:solidFill>
              <a:srgbClr val="4672F1"/>
            </a:solidFill>
          </p:spPr>
        </p:sp>
        <p:sp>
          <p:nvSpPr>
            <p:cNvPr name="TextBox 4" id="4"/>
            <p:cNvSpPr txBox="true"/>
            <p:nvPr/>
          </p:nvSpPr>
          <p:spPr>
            <a:xfrm>
              <a:off x="0" y="38100"/>
              <a:ext cx="1806222" cy="865011"/>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1649177" y="1028700"/>
            <a:ext cx="5610123" cy="2805061"/>
            <a:chOff x="0" y="0"/>
            <a:chExt cx="1806222" cy="903111"/>
          </a:xfrm>
        </p:grpSpPr>
        <p:sp>
          <p:nvSpPr>
            <p:cNvPr name="Freeform 6" id="6"/>
            <p:cNvSpPr/>
            <p:nvPr/>
          </p:nvSpPr>
          <p:spPr>
            <a:xfrm flipH="false" flipV="false" rot="0">
              <a:off x="0" y="0"/>
              <a:ext cx="1806222" cy="903111"/>
            </a:xfrm>
            <a:custGeom>
              <a:avLst/>
              <a:gdLst/>
              <a:ahLst/>
              <a:cxnLst/>
              <a:rect r="r" b="b" t="t" l="l"/>
              <a:pathLst>
                <a:path h="903111" w="1806222">
                  <a:moveTo>
                    <a:pt x="0" y="0"/>
                  </a:moveTo>
                  <a:lnTo>
                    <a:pt x="1806222" y="0"/>
                  </a:lnTo>
                  <a:lnTo>
                    <a:pt x="1806222" y="903111"/>
                  </a:lnTo>
                  <a:lnTo>
                    <a:pt x="0" y="903111"/>
                  </a:lnTo>
                  <a:close/>
                </a:path>
              </a:pathLst>
            </a:custGeom>
            <a:solidFill>
              <a:srgbClr val="4672F1"/>
            </a:solidFill>
          </p:spPr>
        </p:sp>
        <p:sp>
          <p:nvSpPr>
            <p:cNvPr name="TextBox 7" id="7"/>
            <p:cNvSpPr txBox="true"/>
            <p:nvPr/>
          </p:nvSpPr>
          <p:spPr>
            <a:xfrm>
              <a:off x="0" y="38100"/>
              <a:ext cx="1806222" cy="865011"/>
            </a:xfrm>
            <a:prstGeom prst="rect">
              <a:avLst/>
            </a:prstGeom>
          </p:spPr>
          <p:txBody>
            <a:bodyPr anchor="ctr" rtlCol="false" tIns="50800" lIns="50800" bIns="50800" rIns="50800"/>
            <a:lstStyle/>
            <a:p>
              <a:pPr algn="ctr">
                <a:lnSpc>
                  <a:spcPts val="2186"/>
                </a:lnSpc>
              </a:pPr>
            </a:p>
          </p:txBody>
        </p:sp>
      </p:grpSp>
      <p:grpSp>
        <p:nvGrpSpPr>
          <p:cNvPr name="Group 8" id="8"/>
          <p:cNvGrpSpPr/>
          <p:nvPr/>
        </p:nvGrpSpPr>
        <p:grpSpPr>
          <a:xfrm rot="0">
            <a:off x="11649177" y="6638823"/>
            <a:ext cx="5610123" cy="2805061"/>
            <a:chOff x="0" y="0"/>
            <a:chExt cx="1806222" cy="903111"/>
          </a:xfrm>
        </p:grpSpPr>
        <p:sp>
          <p:nvSpPr>
            <p:cNvPr name="Freeform 9" id="9"/>
            <p:cNvSpPr/>
            <p:nvPr/>
          </p:nvSpPr>
          <p:spPr>
            <a:xfrm flipH="false" flipV="false" rot="0">
              <a:off x="0" y="0"/>
              <a:ext cx="1806222" cy="903111"/>
            </a:xfrm>
            <a:custGeom>
              <a:avLst/>
              <a:gdLst/>
              <a:ahLst/>
              <a:cxnLst/>
              <a:rect r="r" b="b" t="t" l="l"/>
              <a:pathLst>
                <a:path h="903111" w="1806222">
                  <a:moveTo>
                    <a:pt x="0" y="0"/>
                  </a:moveTo>
                  <a:lnTo>
                    <a:pt x="1806222" y="0"/>
                  </a:lnTo>
                  <a:lnTo>
                    <a:pt x="1806222" y="903111"/>
                  </a:lnTo>
                  <a:lnTo>
                    <a:pt x="0" y="903111"/>
                  </a:lnTo>
                  <a:close/>
                </a:path>
              </a:pathLst>
            </a:custGeom>
            <a:solidFill>
              <a:srgbClr val="4672F1"/>
            </a:solidFill>
          </p:spPr>
        </p:sp>
        <p:sp>
          <p:nvSpPr>
            <p:cNvPr name="TextBox 10" id="10"/>
            <p:cNvSpPr txBox="true"/>
            <p:nvPr/>
          </p:nvSpPr>
          <p:spPr>
            <a:xfrm>
              <a:off x="0" y="38100"/>
              <a:ext cx="1806222" cy="865011"/>
            </a:xfrm>
            <a:prstGeom prst="rect">
              <a:avLst/>
            </a:prstGeom>
          </p:spPr>
          <p:txBody>
            <a:bodyPr anchor="ctr" rtlCol="false" tIns="50800" lIns="50800" bIns="50800" rIns="50800"/>
            <a:lstStyle/>
            <a:p>
              <a:pPr algn="ctr">
                <a:lnSpc>
                  <a:spcPts val="2186"/>
                </a:lnSpc>
              </a:pPr>
            </a:p>
          </p:txBody>
        </p:sp>
      </p:grpSp>
      <p:sp>
        <p:nvSpPr>
          <p:cNvPr name="Freeform 11" id="11"/>
          <p:cNvSpPr/>
          <p:nvPr/>
        </p:nvSpPr>
        <p:spPr>
          <a:xfrm flipH="true" flipV="false" rot="0">
            <a:off x="-94233" y="7855769"/>
            <a:ext cx="2757838" cy="2805061"/>
          </a:xfrm>
          <a:custGeom>
            <a:avLst/>
            <a:gdLst/>
            <a:ahLst/>
            <a:cxnLst/>
            <a:rect r="r" b="b" t="t" l="l"/>
            <a:pathLst>
              <a:path h="2805061" w="2757838">
                <a:moveTo>
                  <a:pt x="2757839" y="0"/>
                </a:moveTo>
                <a:lnTo>
                  <a:pt x="0" y="0"/>
                </a:lnTo>
                <a:lnTo>
                  <a:pt x="0" y="2805062"/>
                </a:lnTo>
                <a:lnTo>
                  <a:pt x="2757839" y="2805062"/>
                </a:lnTo>
                <a:lnTo>
                  <a:pt x="275783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115241" y="7160489"/>
            <a:ext cx="1483056" cy="1761729"/>
          </a:xfrm>
          <a:custGeom>
            <a:avLst/>
            <a:gdLst/>
            <a:ahLst/>
            <a:cxnLst/>
            <a:rect r="r" b="b" t="t" l="l"/>
            <a:pathLst>
              <a:path h="1761729" w="1483056">
                <a:moveTo>
                  <a:pt x="0" y="0"/>
                </a:moveTo>
                <a:lnTo>
                  <a:pt x="1483056" y="0"/>
                </a:lnTo>
                <a:lnTo>
                  <a:pt x="1483056" y="1761729"/>
                </a:lnTo>
                <a:lnTo>
                  <a:pt x="0" y="1761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5115241" y="1487156"/>
            <a:ext cx="1483056" cy="1888149"/>
          </a:xfrm>
          <a:custGeom>
            <a:avLst/>
            <a:gdLst/>
            <a:ahLst/>
            <a:cxnLst/>
            <a:rect r="r" b="b" t="t" l="l"/>
            <a:pathLst>
              <a:path h="1888149" w="1483056">
                <a:moveTo>
                  <a:pt x="0" y="0"/>
                </a:moveTo>
                <a:lnTo>
                  <a:pt x="1483056" y="0"/>
                </a:lnTo>
                <a:lnTo>
                  <a:pt x="1483056" y="1888149"/>
                </a:lnTo>
                <a:lnTo>
                  <a:pt x="0" y="18881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431716">
            <a:off x="12454428" y="3969019"/>
            <a:ext cx="1194559" cy="2488664"/>
          </a:xfrm>
          <a:custGeom>
            <a:avLst/>
            <a:gdLst/>
            <a:ahLst/>
            <a:cxnLst/>
            <a:rect r="r" b="b" t="t" l="l"/>
            <a:pathLst>
              <a:path h="2488664" w="1194559">
                <a:moveTo>
                  <a:pt x="0" y="0"/>
                </a:moveTo>
                <a:lnTo>
                  <a:pt x="1194559" y="0"/>
                </a:lnTo>
                <a:lnTo>
                  <a:pt x="1194559" y="2488664"/>
                </a:lnTo>
                <a:lnTo>
                  <a:pt x="0" y="24886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12200040" y="4140492"/>
            <a:ext cx="729584" cy="72958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17" id="17"/>
            <p:cNvSpPr txBox="true"/>
            <p:nvPr/>
          </p:nvSpPr>
          <p:spPr>
            <a:xfrm>
              <a:off x="190500" y="219075"/>
              <a:ext cx="431800" cy="403225"/>
            </a:xfrm>
            <a:prstGeom prst="rect">
              <a:avLst/>
            </a:prstGeom>
          </p:spPr>
          <p:txBody>
            <a:bodyPr anchor="ctr" rtlCol="false" tIns="50800" lIns="50800" bIns="50800" rIns="50800"/>
            <a:lstStyle/>
            <a:p>
              <a:pPr algn="ctr">
                <a:lnSpc>
                  <a:spcPts val="2221"/>
                </a:lnSpc>
              </a:pPr>
            </a:p>
          </p:txBody>
        </p:sp>
      </p:grpSp>
      <p:grpSp>
        <p:nvGrpSpPr>
          <p:cNvPr name="Group 18" id="18"/>
          <p:cNvGrpSpPr/>
          <p:nvPr/>
        </p:nvGrpSpPr>
        <p:grpSpPr>
          <a:xfrm rot="0">
            <a:off x="13390767" y="5572241"/>
            <a:ext cx="489462" cy="48946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0" id="20"/>
            <p:cNvSpPr txBox="true"/>
            <p:nvPr/>
          </p:nvSpPr>
          <p:spPr>
            <a:xfrm>
              <a:off x="190500" y="219075"/>
              <a:ext cx="431800" cy="403225"/>
            </a:xfrm>
            <a:prstGeom prst="rect">
              <a:avLst/>
            </a:prstGeom>
          </p:spPr>
          <p:txBody>
            <a:bodyPr anchor="ctr" rtlCol="false" tIns="50800" lIns="50800" bIns="50800" rIns="50800"/>
            <a:lstStyle/>
            <a:p>
              <a:pPr algn="ctr">
                <a:lnSpc>
                  <a:spcPts val="2221"/>
                </a:lnSpc>
              </a:pPr>
            </a:p>
          </p:txBody>
        </p:sp>
      </p:grpSp>
      <p:sp>
        <p:nvSpPr>
          <p:cNvPr name="Freeform 21" id="21"/>
          <p:cNvSpPr/>
          <p:nvPr/>
        </p:nvSpPr>
        <p:spPr>
          <a:xfrm flipH="false" flipV="false" rot="0">
            <a:off x="347213" y="271541"/>
            <a:ext cx="2431231" cy="2431231"/>
          </a:xfrm>
          <a:custGeom>
            <a:avLst/>
            <a:gdLst/>
            <a:ahLst/>
            <a:cxnLst/>
            <a:rect r="r" b="b" t="t" l="l"/>
            <a:pathLst>
              <a:path h="2431231" w="2431231">
                <a:moveTo>
                  <a:pt x="0" y="0"/>
                </a:moveTo>
                <a:lnTo>
                  <a:pt x="2431230" y="0"/>
                </a:lnTo>
                <a:lnTo>
                  <a:pt x="2431230" y="2431230"/>
                </a:lnTo>
                <a:lnTo>
                  <a:pt x="0" y="2431230"/>
                </a:lnTo>
                <a:lnTo>
                  <a:pt x="0" y="0"/>
                </a:lnTo>
                <a:close/>
              </a:path>
            </a:pathLst>
          </a:custGeom>
          <a:blipFill>
            <a:blip r:embed="rId10"/>
            <a:stretch>
              <a:fillRect l="0" t="0" r="0" b="0"/>
            </a:stretch>
          </a:blipFill>
        </p:spPr>
      </p:sp>
      <p:sp>
        <p:nvSpPr>
          <p:cNvPr name="Freeform 22" id="22"/>
          <p:cNvSpPr/>
          <p:nvPr/>
        </p:nvSpPr>
        <p:spPr>
          <a:xfrm flipH="false" flipV="false" rot="0">
            <a:off x="7471134" y="792107"/>
            <a:ext cx="3345732" cy="1390098"/>
          </a:xfrm>
          <a:custGeom>
            <a:avLst/>
            <a:gdLst/>
            <a:ahLst/>
            <a:cxnLst/>
            <a:rect r="r" b="b" t="t" l="l"/>
            <a:pathLst>
              <a:path h="1390098" w="3345732">
                <a:moveTo>
                  <a:pt x="0" y="0"/>
                </a:moveTo>
                <a:lnTo>
                  <a:pt x="3345732" y="0"/>
                </a:lnTo>
                <a:lnTo>
                  <a:pt x="3345732" y="1390098"/>
                </a:lnTo>
                <a:lnTo>
                  <a:pt x="0" y="1390098"/>
                </a:lnTo>
                <a:lnTo>
                  <a:pt x="0" y="0"/>
                </a:lnTo>
                <a:close/>
              </a:path>
            </a:pathLst>
          </a:custGeom>
          <a:blipFill>
            <a:blip r:embed="rId11"/>
            <a:stretch>
              <a:fillRect l="0" t="0" r="0" b="0"/>
            </a:stretch>
          </a:blipFill>
        </p:spPr>
      </p:sp>
      <p:grpSp>
        <p:nvGrpSpPr>
          <p:cNvPr name="Group 23" id="23"/>
          <p:cNvGrpSpPr/>
          <p:nvPr/>
        </p:nvGrpSpPr>
        <p:grpSpPr>
          <a:xfrm rot="0">
            <a:off x="675770" y="3473062"/>
            <a:ext cx="10620982" cy="4198357"/>
            <a:chOff x="0" y="0"/>
            <a:chExt cx="14161310" cy="5597810"/>
          </a:xfrm>
        </p:grpSpPr>
        <p:sp>
          <p:nvSpPr>
            <p:cNvPr name="TextBox 24" id="24"/>
            <p:cNvSpPr txBox="true"/>
            <p:nvPr/>
          </p:nvSpPr>
          <p:spPr>
            <a:xfrm rot="0">
              <a:off x="0" y="728630"/>
              <a:ext cx="14161310" cy="4869180"/>
            </a:xfrm>
            <a:prstGeom prst="rect">
              <a:avLst/>
            </a:prstGeom>
          </p:spPr>
          <p:txBody>
            <a:bodyPr anchor="t" rtlCol="false" tIns="0" lIns="0" bIns="0" rIns="0">
              <a:spAutoFit/>
            </a:bodyPr>
            <a:lstStyle/>
            <a:p>
              <a:pPr algn="l">
                <a:lnSpc>
                  <a:spcPts val="9360"/>
                </a:lnSpc>
              </a:pPr>
              <a:r>
                <a:rPr lang="en-US" sz="7200" b="true">
                  <a:solidFill>
                    <a:srgbClr val="021D4A"/>
                  </a:solidFill>
                  <a:latin typeface="Agrandir Bold"/>
                  <a:ea typeface="Agrandir Bold"/>
                  <a:cs typeface="Agrandir Bold"/>
                  <a:sym typeface="Agrandir Bold"/>
                </a:rPr>
                <a:t>ANALYSIS PAYMENT DEFAULT ON HOMECREDIT</a:t>
              </a:r>
            </a:p>
          </p:txBody>
        </p:sp>
        <p:sp>
          <p:nvSpPr>
            <p:cNvPr name="TextBox 25" id="25"/>
            <p:cNvSpPr txBox="true"/>
            <p:nvPr/>
          </p:nvSpPr>
          <p:spPr>
            <a:xfrm rot="0">
              <a:off x="0" y="0"/>
              <a:ext cx="14161310" cy="660400"/>
            </a:xfrm>
            <a:prstGeom prst="rect">
              <a:avLst/>
            </a:prstGeom>
          </p:spPr>
          <p:txBody>
            <a:bodyPr anchor="t" rtlCol="false" tIns="0" lIns="0" bIns="0" rIns="0">
              <a:spAutoFit/>
            </a:bodyPr>
            <a:lstStyle/>
            <a:p>
              <a:pPr algn="l">
                <a:lnSpc>
                  <a:spcPts val="3915"/>
                </a:lnSpc>
                <a:spcBef>
                  <a:spcPct val="0"/>
                </a:spcBef>
              </a:pPr>
              <a:r>
                <a:rPr lang="en-US" b="true" sz="3262">
                  <a:solidFill>
                    <a:srgbClr val="021D4A"/>
                  </a:solidFill>
                  <a:latin typeface="Quicksand Bold"/>
                  <a:ea typeface="Quicksand Bold"/>
                  <a:cs typeface="Quicksand Bold"/>
                  <a:sym typeface="Quicksand Bold"/>
                </a:rPr>
                <a:t>Final Project Data Science</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0" y="5903557"/>
            <a:ext cx="18288000" cy="4383443"/>
            <a:chOff x="0" y="0"/>
            <a:chExt cx="4816593" cy="1154487"/>
          </a:xfrm>
        </p:grpSpPr>
        <p:sp>
          <p:nvSpPr>
            <p:cNvPr name="Freeform 3" id="3"/>
            <p:cNvSpPr/>
            <p:nvPr/>
          </p:nvSpPr>
          <p:spPr>
            <a:xfrm flipH="false" flipV="false" rot="0">
              <a:off x="0" y="0"/>
              <a:ext cx="4816592" cy="1154487"/>
            </a:xfrm>
            <a:custGeom>
              <a:avLst/>
              <a:gdLst/>
              <a:ahLst/>
              <a:cxnLst/>
              <a:rect r="r" b="b" t="t" l="l"/>
              <a:pathLst>
                <a:path h="1154487" w="4816592">
                  <a:moveTo>
                    <a:pt x="0" y="0"/>
                  </a:moveTo>
                  <a:lnTo>
                    <a:pt x="4816592" y="0"/>
                  </a:lnTo>
                  <a:lnTo>
                    <a:pt x="4816592" y="1154487"/>
                  </a:lnTo>
                  <a:lnTo>
                    <a:pt x="0" y="1154487"/>
                  </a:lnTo>
                  <a:close/>
                </a:path>
              </a:pathLst>
            </a:custGeom>
            <a:solidFill>
              <a:srgbClr val="203162"/>
            </a:solidFill>
          </p:spPr>
        </p:sp>
        <p:sp>
          <p:nvSpPr>
            <p:cNvPr name="TextBox 4" id="4"/>
            <p:cNvSpPr txBox="true"/>
            <p:nvPr/>
          </p:nvSpPr>
          <p:spPr>
            <a:xfrm>
              <a:off x="0" y="38100"/>
              <a:ext cx="4816593" cy="1116387"/>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4773809" y="3061174"/>
            <a:ext cx="8790372" cy="5684765"/>
            <a:chOff x="0" y="0"/>
            <a:chExt cx="2315160" cy="1497222"/>
          </a:xfrm>
        </p:grpSpPr>
        <p:sp>
          <p:nvSpPr>
            <p:cNvPr name="Freeform 6" id="6"/>
            <p:cNvSpPr/>
            <p:nvPr/>
          </p:nvSpPr>
          <p:spPr>
            <a:xfrm flipH="false" flipV="false" rot="0">
              <a:off x="0" y="0"/>
              <a:ext cx="2315160" cy="1497222"/>
            </a:xfrm>
            <a:custGeom>
              <a:avLst/>
              <a:gdLst/>
              <a:ahLst/>
              <a:cxnLst/>
              <a:rect r="r" b="b" t="t" l="l"/>
              <a:pathLst>
                <a:path h="1497222" w="2315160">
                  <a:moveTo>
                    <a:pt x="0" y="0"/>
                  </a:moveTo>
                  <a:lnTo>
                    <a:pt x="2315160" y="0"/>
                  </a:lnTo>
                  <a:lnTo>
                    <a:pt x="2315160" y="1497222"/>
                  </a:lnTo>
                  <a:lnTo>
                    <a:pt x="0" y="1497222"/>
                  </a:lnTo>
                  <a:close/>
                </a:path>
              </a:pathLst>
            </a:custGeom>
            <a:solidFill>
              <a:srgbClr val="FFFFFF"/>
            </a:solidFill>
          </p:spPr>
        </p:sp>
        <p:sp>
          <p:nvSpPr>
            <p:cNvPr name="TextBox 7" id="7"/>
            <p:cNvSpPr txBox="true"/>
            <p:nvPr/>
          </p:nvSpPr>
          <p:spPr>
            <a:xfrm>
              <a:off x="0" y="95250"/>
              <a:ext cx="2315160" cy="1401972"/>
            </a:xfrm>
            <a:prstGeom prst="rect">
              <a:avLst/>
            </a:prstGeom>
          </p:spPr>
          <p:txBody>
            <a:bodyPr anchor="ctr" rtlCol="false" tIns="254000" lIns="254000" bIns="254000" rIns="254000"/>
            <a:lstStyle/>
            <a:p>
              <a:pPr algn="ctr">
                <a:lnSpc>
                  <a:spcPts val="5454"/>
                </a:lnSpc>
              </a:pPr>
              <a:r>
                <a:rPr lang="en-US" b="true" sz="5400">
                  <a:solidFill>
                    <a:srgbClr val="1EA28E"/>
                  </a:solidFill>
                  <a:latin typeface="Quicksand Bold"/>
                  <a:ea typeface="Quicksand Bold"/>
                  <a:cs typeface="Quicksand Bold"/>
                  <a:sym typeface="Quicksand Bold"/>
                </a:rPr>
                <a:t>Credit Default Rate</a:t>
              </a:r>
            </a:p>
            <a:p>
              <a:pPr algn="ctr">
                <a:lnSpc>
                  <a:spcPts val="3297"/>
                </a:lnSpc>
              </a:pPr>
            </a:p>
            <a:p>
              <a:pPr algn="ctr">
                <a:lnSpc>
                  <a:spcPts val="2827"/>
                </a:lnSpc>
              </a:pPr>
              <a:r>
                <a:rPr lang="en-US" b="true" sz="2799">
                  <a:solidFill>
                    <a:srgbClr val="1EA28E"/>
                  </a:solidFill>
                  <a:latin typeface="Quicksand Bold"/>
                  <a:ea typeface="Quicksand Bold"/>
                  <a:cs typeface="Quicksand Bold"/>
                  <a:sym typeface="Quicksand Bold"/>
                </a:rPr>
                <a:t>  </a:t>
              </a:r>
            </a:p>
            <a:p>
              <a:pPr algn="ctr">
                <a:lnSpc>
                  <a:spcPts val="2827"/>
                </a:lnSpc>
              </a:pPr>
            </a:p>
          </p:txBody>
        </p:sp>
      </p:grpSp>
      <p:sp>
        <p:nvSpPr>
          <p:cNvPr name="Freeform 8" id="8"/>
          <p:cNvSpPr/>
          <p:nvPr/>
        </p:nvSpPr>
        <p:spPr>
          <a:xfrm flipH="false" flipV="false" rot="0">
            <a:off x="8628518" y="3653382"/>
            <a:ext cx="1080953" cy="1080953"/>
          </a:xfrm>
          <a:custGeom>
            <a:avLst/>
            <a:gdLst/>
            <a:ahLst/>
            <a:cxnLst/>
            <a:rect r="r" b="b" t="t" l="l"/>
            <a:pathLst>
              <a:path h="1080953" w="1080953">
                <a:moveTo>
                  <a:pt x="0" y="0"/>
                </a:moveTo>
                <a:lnTo>
                  <a:pt x="1080954" y="0"/>
                </a:lnTo>
                <a:lnTo>
                  <a:pt x="1080954" y="1080953"/>
                </a:lnTo>
                <a:lnTo>
                  <a:pt x="0" y="1080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381738" y="2923768"/>
            <a:ext cx="2182362" cy="2219732"/>
          </a:xfrm>
          <a:custGeom>
            <a:avLst/>
            <a:gdLst/>
            <a:ahLst/>
            <a:cxnLst/>
            <a:rect r="r" b="b" t="t" l="l"/>
            <a:pathLst>
              <a:path h="2219732" w="2182362">
                <a:moveTo>
                  <a:pt x="0" y="0"/>
                </a:moveTo>
                <a:lnTo>
                  <a:pt x="2182362" y="0"/>
                </a:lnTo>
                <a:lnTo>
                  <a:pt x="2182362" y="2219732"/>
                </a:lnTo>
                <a:lnTo>
                  <a:pt x="0" y="2219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91075" y="6593431"/>
            <a:ext cx="2316921" cy="2308233"/>
          </a:xfrm>
          <a:custGeom>
            <a:avLst/>
            <a:gdLst/>
            <a:ahLst/>
            <a:cxnLst/>
            <a:rect r="r" b="b" t="t" l="l"/>
            <a:pathLst>
              <a:path h="2308233" w="2316921">
                <a:moveTo>
                  <a:pt x="0" y="0"/>
                </a:moveTo>
                <a:lnTo>
                  <a:pt x="2316922" y="0"/>
                </a:lnTo>
                <a:lnTo>
                  <a:pt x="2316922" y="2308233"/>
                </a:lnTo>
                <a:lnTo>
                  <a:pt x="0" y="2308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359965" y="1019175"/>
            <a:ext cx="9259893" cy="981075"/>
          </a:xfrm>
          <a:prstGeom prst="rect">
            <a:avLst/>
          </a:prstGeom>
        </p:spPr>
        <p:txBody>
          <a:bodyPr anchor="t" rtlCol="false" tIns="0" lIns="0" bIns="0" rIns="0">
            <a:spAutoFit/>
          </a:bodyPr>
          <a:lstStyle/>
          <a:p>
            <a:pPr algn="ctr">
              <a:lnSpc>
                <a:spcPts val="7679"/>
              </a:lnSpc>
            </a:pPr>
            <a:r>
              <a:rPr lang="en-US" b="true" sz="6399">
                <a:solidFill>
                  <a:srgbClr val="203162"/>
                </a:solidFill>
                <a:latin typeface="Quicksand Bold"/>
                <a:ea typeface="Quicksand Bold"/>
                <a:cs typeface="Quicksand Bold"/>
                <a:sym typeface="Quicksand Bold"/>
              </a:rPr>
              <a:t>Business Metrics</a:t>
            </a:r>
          </a:p>
        </p:txBody>
      </p:sp>
      <p:sp>
        <p:nvSpPr>
          <p:cNvPr name="TextBox 12" id="12"/>
          <p:cNvSpPr txBox="true"/>
          <p:nvPr/>
        </p:nvSpPr>
        <p:spPr>
          <a:xfrm rot="0">
            <a:off x="5685410" y="5990254"/>
            <a:ext cx="6917180" cy="1266825"/>
          </a:xfrm>
          <a:prstGeom prst="rect">
            <a:avLst/>
          </a:prstGeom>
        </p:spPr>
        <p:txBody>
          <a:bodyPr anchor="t" rtlCol="false" tIns="0" lIns="0" bIns="0" rIns="0">
            <a:spAutoFit/>
          </a:bodyPr>
          <a:lstStyle/>
          <a:p>
            <a:pPr algn="ctr">
              <a:lnSpc>
                <a:spcPts val="3317"/>
              </a:lnSpc>
              <a:spcBef>
                <a:spcPct val="0"/>
              </a:spcBef>
            </a:pPr>
            <a:r>
              <a:rPr lang="en-US" b="true" sz="2764">
                <a:solidFill>
                  <a:srgbClr val="203162"/>
                </a:solidFill>
                <a:latin typeface="Quicksand Bold"/>
                <a:ea typeface="Quicksand Bold"/>
                <a:cs typeface="Quicksand Bold"/>
                <a:sym typeface="Quicksand Bold"/>
              </a:rPr>
              <a:t>Mengukur persentase jumlah orang yang gagal bayar setelah pengajuan pinjaman.</a:t>
            </a:r>
          </a:p>
        </p:txBody>
      </p:sp>
      <p:grpSp>
        <p:nvGrpSpPr>
          <p:cNvPr name="Group 13" id="13"/>
          <p:cNvGrpSpPr/>
          <p:nvPr/>
        </p:nvGrpSpPr>
        <p:grpSpPr>
          <a:xfrm rot="0">
            <a:off x="15406528" y="530206"/>
            <a:ext cx="2150490" cy="498494"/>
            <a:chOff x="0" y="0"/>
            <a:chExt cx="2867320" cy="664659"/>
          </a:xfrm>
        </p:grpSpPr>
        <p:sp>
          <p:nvSpPr>
            <p:cNvPr name="TextBox 14" id="14"/>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transition spd="fast">
    <p:cover di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0" y="0"/>
            <a:ext cx="8264134" cy="10287000"/>
            <a:chOff x="0" y="0"/>
            <a:chExt cx="2176562" cy="2709333"/>
          </a:xfrm>
        </p:grpSpPr>
        <p:sp>
          <p:nvSpPr>
            <p:cNvPr name="Freeform 3" id="3"/>
            <p:cNvSpPr/>
            <p:nvPr/>
          </p:nvSpPr>
          <p:spPr>
            <a:xfrm flipH="false" flipV="false" rot="0">
              <a:off x="0" y="0"/>
              <a:ext cx="2176562" cy="2709333"/>
            </a:xfrm>
            <a:custGeom>
              <a:avLst/>
              <a:gdLst/>
              <a:ahLst/>
              <a:cxnLst/>
              <a:rect r="r" b="b" t="t" l="l"/>
              <a:pathLst>
                <a:path h="2709333" w="2176562">
                  <a:moveTo>
                    <a:pt x="0" y="0"/>
                  </a:moveTo>
                  <a:lnTo>
                    <a:pt x="2176562" y="0"/>
                  </a:lnTo>
                  <a:lnTo>
                    <a:pt x="2176562" y="2709333"/>
                  </a:lnTo>
                  <a:lnTo>
                    <a:pt x="0" y="2709333"/>
                  </a:lnTo>
                  <a:close/>
                </a:path>
              </a:pathLst>
            </a:custGeom>
            <a:solidFill>
              <a:srgbClr val="021D4A"/>
            </a:solidFill>
          </p:spPr>
        </p:sp>
        <p:sp>
          <p:nvSpPr>
            <p:cNvPr name="TextBox 4" id="4"/>
            <p:cNvSpPr txBox="true"/>
            <p:nvPr/>
          </p:nvSpPr>
          <p:spPr>
            <a:xfrm>
              <a:off x="0" y="38100"/>
              <a:ext cx="2176562" cy="2671233"/>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406528" y="530206"/>
            <a:ext cx="2150490" cy="498494"/>
            <a:chOff x="0" y="0"/>
            <a:chExt cx="2867320" cy="664659"/>
          </a:xfrm>
        </p:grpSpPr>
        <p:sp>
          <p:nvSpPr>
            <p:cNvPr name="TextBox 6" id="6"/>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
        <p:nvSpPr>
          <p:cNvPr name="Freeform 7" id="7"/>
          <p:cNvSpPr/>
          <p:nvPr/>
        </p:nvSpPr>
        <p:spPr>
          <a:xfrm flipH="false" flipV="false" rot="0">
            <a:off x="1028700" y="2163581"/>
            <a:ext cx="1807442" cy="1814039"/>
          </a:xfrm>
          <a:custGeom>
            <a:avLst/>
            <a:gdLst/>
            <a:ahLst/>
            <a:cxnLst/>
            <a:rect r="r" b="b" t="t" l="l"/>
            <a:pathLst>
              <a:path h="1814039" w="1807442">
                <a:moveTo>
                  <a:pt x="0" y="0"/>
                </a:moveTo>
                <a:lnTo>
                  <a:pt x="1807442" y="0"/>
                </a:lnTo>
                <a:lnTo>
                  <a:pt x="1807442" y="1814039"/>
                </a:lnTo>
                <a:lnTo>
                  <a:pt x="0" y="18140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3396595"/>
            <a:ext cx="15223047" cy="2912786"/>
          </a:xfrm>
          <a:prstGeom prst="rect">
            <a:avLst/>
          </a:prstGeom>
        </p:spPr>
        <p:txBody>
          <a:bodyPr anchor="t" rtlCol="false" tIns="0" lIns="0" bIns="0" rIns="0">
            <a:spAutoFit/>
          </a:bodyPr>
          <a:lstStyle/>
          <a:p>
            <a:pPr algn="l">
              <a:lnSpc>
                <a:spcPts val="19890"/>
              </a:lnSpc>
            </a:pPr>
            <a:r>
              <a:rPr lang="en-US" sz="15300" b="true">
                <a:solidFill>
                  <a:srgbClr val="FFFFFF"/>
                </a:solidFill>
                <a:latin typeface="Agrandir Bold"/>
                <a:ea typeface="Agrandir Bold"/>
                <a:cs typeface="Agrandir Bold"/>
                <a:sym typeface="Agrandir Bold"/>
              </a:rPr>
              <a:t>EDA &amp; Insight</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5406528" y="530206"/>
            <a:ext cx="2150490" cy="498494"/>
            <a:chOff x="0" y="0"/>
            <a:chExt cx="2867320" cy="664659"/>
          </a:xfrm>
        </p:grpSpPr>
        <p:sp>
          <p:nvSpPr>
            <p:cNvPr name="TextBox 3" id="3"/>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pSp>
        <p:nvGrpSpPr>
          <p:cNvPr name="Group 4" id="4"/>
          <p:cNvGrpSpPr/>
          <p:nvPr/>
        </p:nvGrpSpPr>
        <p:grpSpPr>
          <a:xfrm rot="0">
            <a:off x="0" y="0"/>
            <a:ext cx="8593516" cy="10287000"/>
            <a:chOff x="0" y="0"/>
            <a:chExt cx="2263313" cy="2709333"/>
          </a:xfrm>
        </p:grpSpPr>
        <p:sp>
          <p:nvSpPr>
            <p:cNvPr name="Freeform 5" id="5"/>
            <p:cNvSpPr/>
            <p:nvPr/>
          </p:nvSpPr>
          <p:spPr>
            <a:xfrm flipH="false" flipV="false" rot="0">
              <a:off x="0" y="0"/>
              <a:ext cx="2263313" cy="2709333"/>
            </a:xfrm>
            <a:custGeom>
              <a:avLst/>
              <a:gdLst/>
              <a:ahLst/>
              <a:cxnLst/>
              <a:rect r="r" b="b" t="t" l="l"/>
              <a:pathLst>
                <a:path h="2709333" w="2263313">
                  <a:moveTo>
                    <a:pt x="0" y="0"/>
                  </a:moveTo>
                  <a:lnTo>
                    <a:pt x="2263313" y="0"/>
                  </a:lnTo>
                  <a:lnTo>
                    <a:pt x="2263313" y="2709333"/>
                  </a:lnTo>
                  <a:lnTo>
                    <a:pt x="0" y="2709333"/>
                  </a:lnTo>
                  <a:close/>
                </a:path>
              </a:pathLst>
            </a:custGeom>
            <a:solidFill>
              <a:srgbClr val="203162"/>
            </a:solidFill>
          </p:spPr>
        </p:sp>
        <p:sp>
          <p:nvSpPr>
            <p:cNvPr name="TextBox 6" id="6"/>
            <p:cNvSpPr txBox="true"/>
            <p:nvPr/>
          </p:nvSpPr>
          <p:spPr>
            <a:xfrm>
              <a:off x="0" y="38100"/>
              <a:ext cx="2263313" cy="2671233"/>
            </a:xfrm>
            <a:prstGeom prst="rect">
              <a:avLst/>
            </a:prstGeom>
          </p:spPr>
          <p:txBody>
            <a:bodyPr anchor="ctr" rtlCol="false" tIns="50800" lIns="50800" bIns="50800" rIns="50800"/>
            <a:lstStyle/>
            <a:p>
              <a:pPr algn="ctr">
                <a:lnSpc>
                  <a:spcPts val="2186"/>
                </a:lnSpc>
              </a:pPr>
            </a:p>
          </p:txBody>
        </p:sp>
      </p:grpSp>
      <p:graphicFrame>
        <p:nvGraphicFramePr>
          <p:cNvPr name="Table 7" id="7"/>
          <p:cNvGraphicFramePr>
            <a:graphicFrameLocks noGrp="true"/>
          </p:cNvGraphicFramePr>
          <p:nvPr/>
        </p:nvGraphicFramePr>
        <p:xfrm>
          <a:off x="5347288" y="779453"/>
          <a:ext cx="7890965" cy="8951718"/>
        </p:xfrm>
        <a:graphic>
          <a:graphicData uri="http://schemas.openxmlformats.org/drawingml/2006/table">
            <a:tbl>
              <a:tblPr/>
              <a:tblGrid>
                <a:gridCol w="3302848"/>
                <a:gridCol w="2177159"/>
                <a:gridCol w="2410958"/>
              </a:tblGrid>
              <a:tr h="1116845">
                <a:tc>
                  <a:txBody>
                    <a:bodyPr anchor="t" rtlCol="false"/>
                    <a:lstStyle/>
                    <a:p>
                      <a:pPr algn="ctr">
                        <a:lnSpc>
                          <a:spcPts val="3779"/>
                        </a:lnSpc>
                        <a:defRPr/>
                      </a:pPr>
                      <a:r>
                        <a:rPr lang="en-US" sz="2699" b="true">
                          <a:solidFill>
                            <a:srgbClr val="FFFFFF"/>
                          </a:solidFill>
                          <a:latin typeface="Agrandir Bold"/>
                          <a:ea typeface="Agrandir Bold"/>
                          <a:cs typeface="Agrandir Bold"/>
                          <a:sym typeface="Agrandir Bold"/>
                        </a:rPr>
                        <a:t>DATASET</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19A28D"/>
                    </a:solidFill>
                  </a:tcPr>
                </a:tc>
                <a:tc>
                  <a:txBody>
                    <a:bodyPr anchor="t" rtlCol="false"/>
                    <a:lstStyle/>
                    <a:p>
                      <a:pPr algn="ctr">
                        <a:lnSpc>
                          <a:spcPts val="3779"/>
                        </a:lnSpc>
                        <a:defRPr/>
                      </a:pPr>
                      <a:r>
                        <a:rPr lang="en-US" sz="2699" b="true">
                          <a:solidFill>
                            <a:srgbClr val="FFFFFF"/>
                          </a:solidFill>
                          <a:latin typeface="Agrandir Bold"/>
                          <a:ea typeface="Agrandir Bold"/>
                          <a:cs typeface="Agrandir Bold"/>
                          <a:sym typeface="Agrandir Bold"/>
                        </a:rPr>
                        <a:t>Rows</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19A28D"/>
                    </a:solidFill>
                  </a:tcPr>
                </a:tc>
                <a:tc>
                  <a:txBody>
                    <a:bodyPr anchor="t" rtlCol="false"/>
                    <a:lstStyle/>
                    <a:p>
                      <a:pPr algn="ctr">
                        <a:lnSpc>
                          <a:spcPts val="3779"/>
                        </a:lnSpc>
                        <a:defRPr/>
                      </a:pPr>
                      <a:r>
                        <a:rPr lang="en-US" sz="2699" b="true">
                          <a:solidFill>
                            <a:srgbClr val="FFFFFF"/>
                          </a:solidFill>
                          <a:latin typeface="Agrandir Bold"/>
                          <a:ea typeface="Agrandir Bold"/>
                          <a:cs typeface="Agrandir Bold"/>
                          <a:sym typeface="Agrandir Bold"/>
                        </a:rPr>
                        <a:t>Columns</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19A28D"/>
                    </a:solidFill>
                  </a:tcPr>
                </a:tc>
              </a:tr>
              <a:tr h="979359">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Application Train</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307.511</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122</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9359">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Application Test</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48.744</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121</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9359">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Bureau</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1.716.428</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17</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9359">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Bureau Balance</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27.299.925</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3</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9359">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Previous Application</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1.670.214</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37</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9359">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Credit Card Balance</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3.840.312</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20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9359">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Pos Cash Balance</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10.001.358</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8</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9359">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Installment</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13.605.401</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8</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bl>
          </a:graphicData>
        </a:graphic>
      </p:graphicFrame>
      <p:grpSp>
        <p:nvGrpSpPr>
          <p:cNvPr name="Group 8" id="8"/>
          <p:cNvGrpSpPr/>
          <p:nvPr/>
        </p:nvGrpSpPr>
        <p:grpSpPr>
          <a:xfrm rot="0">
            <a:off x="15606864" y="6055977"/>
            <a:ext cx="3900310" cy="3600031"/>
            <a:chOff x="0" y="0"/>
            <a:chExt cx="5200413" cy="4800041"/>
          </a:xfrm>
        </p:grpSpPr>
        <p:grpSp>
          <p:nvGrpSpPr>
            <p:cNvPr name="Group 9" id="9"/>
            <p:cNvGrpSpPr/>
            <p:nvPr/>
          </p:nvGrpSpPr>
          <p:grpSpPr>
            <a:xfrm rot="0">
              <a:off x="326535" y="1488618"/>
              <a:ext cx="4547343" cy="3311423"/>
              <a:chOff x="0" y="0"/>
              <a:chExt cx="543797" cy="395999"/>
            </a:xfrm>
          </p:grpSpPr>
          <p:sp>
            <p:nvSpPr>
              <p:cNvPr name="Freeform 10" id="10"/>
              <p:cNvSpPr/>
              <p:nvPr/>
            </p:nvSpPr>
            <p:spPr>
              <a:xfrm flipH="false" flipV="false" rot="0">
                <a:off x="0" y="0"/>
                <a:ext cx="543797" cy="395999"/>
              </a:xfrm>
              <a:custGeom>
                <a:avLst/>
                <a:gdLst/>
                <a:ahLst/>
                <a:cxnLst/>
                <a:rect r="r" b="b" t="t" l="l"/>
                <a:pathLst>
                  <a:path h="395999" w="543797">
                    <a:moveTo>
                      <a:pt x="0" y="0"/>
                    </a:moveTo>
                    <a:lnTo>
                      <a:pt x="543797" y="0"/>
                    </a:lnTo>
                    <a:lnTo>
                      <a:pt x="543797" y="395999"/>
                    </a:lnTo>
                    <a:lnTo>
                      <a:pt x="0" y="395999"/>
                    </a:lnTo>
                    <a:close/>
                  </a:path>
                </a:pathLst>
              </a:custGeom>
              <a:solidFill>
                <a:srgbClr val="1660D6"/>
              </a:solidFill>
            </p:spPr>
          </p:sp>
          <p:sp>
            <p:nvSpPr>
              <p:cNvPr name="TextBox 11" id="11"/>
              <p:cNvSpPr txBox="true"/>
              <p:nvPr/>
            </p:nvSpPr>
            <p:spPr>
              <a:xfrm>
                <a:off x="0" y="38100"/>
                <a:ext cx="543797" cy="357899"/>
              </a:xfrm>
              <a:prstGeom prst="rect">
                <a:avLst/>
              </a:prstGeom>
            </p:spPr>
            <p:txBody>
              <a:bodyPr anchor="ctr" rtlCol="false" tIns="50800" lIns="50800" bIns="50800" rIns="50800"/>
              <a:lstStyle/>
              <a:p>
                <a:pPr algn="ctr">
                  <a:lnSpc>
                    <a:spcPts val="2186"/>
                  </a:lnSpc>
                </a:pPr>
              </a:p>
            </p:txBody>
          </p:sp>
        </p:grpSp>
        <p:sp>
          <p:nvSpPr>
            <p:cNvPr name="Freeform 12" id="12"/>
            <p:cNvSpPr/>
            <p:nvPr/>
          </p:nvSpPr>
          <p:spPr>
            <a:xfrm flipH="false" flipV="false" rot="0">
              <a:off x="326535" y="1419366"/>
              <a:ext cx="4547343" cy="2501039"/>
            </a:xfrm>
            <a:custGeom>
              <a:avLst/>
              <a:gdLst/>
              <a:ahLst/>
              <a:cxnLst/>
              <a:rect r="r" b="b" t="t" l="l"/>
              <a:pathLst>
                <a:path h="2501039" w="4547343">
                  <a:moveTo>
                    <a:pt x="0" y="0"/>
                  </a:moveTo>
                  <a:lnTo>
                    <a:pt x="4547343" y="0"/>
                  </a:lnTo>
                  <a:lnTo>
                    <a:pt x="4547343" y="2501039"/>
                  </a:lnTo>
                  <a:lnTo>
                    <a:pt x="0" y="2501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602319" y="1440344"/>
              <a:ext cx="3271559" cy="3327579"/>
            </a:xfrm>
            <a:custGeom>
              <a:avLst/>
              <a:gdLst/>
              <a:ahLst/>
              <a:cxnLst/>
              <a:rect r="r" b="b" t="t" l="l"/>
              <a:pathLst>
                <a:path h="3327579" w="3271559">
                  <a:moveTo>
                    <a:pt x="0" y="0"/>
                  </a:moveTo>
                  <a:lnTo>
                    <a:pt x="3271559" y="0"/>
                  </a:lnTo>
                  <a:lnTo>
                    <a:pt x="3271559" y="3327579"/>
                  </a:lnTo>
                  <a:lnTo>
                    <a:pt x="0" y="3327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1855898" y="-1855898"/>
              <a:ext cx="1488618" cy="5200413"/>
            </a:xfrm>
            <a:custGeom>
              <a:avLst/>
              <a:gdLst/>
              <a:ahLst/>
              <a:cxnLst/>
              <a:rect r="r" b="b" t="t" l="l"/>
              <a:pathLst>
                <a:path h="5200413" w="1488618">
                  <a:moveTo>
                    <a:pt x="0" y="0"/>
                  </a:moveTo>
                  <a:lnTo>
                    <a:pt x="1488618" y="0"/>
                  </a:lnTo>
                  <a:lnTo>
                    <a:pt x="1488618" y="5200414"/>
                  </a:lnTo>
                  <a:lnTo>
                    <a:pt x="0" y="52004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26535" y="1440344"/>
              <a:ext cx="1833015" cy="18330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a:lnSpc>
                    <a:spcPts val="2186"/>
                  </a:lnSpc>
                </a:pPr>
              </a:p>
            </p:txBody>
          </p:sp>
        </p:grpSp>
      </p:grpSp>
      <p:sp>
        <p:nvSpPr>
          <p:cNvPr name="TextBox 18" id="18"/>
          <p:cNvSpPr txBox="true"/>
          <p:nvPr/>
        </p:nvSpPr>
        <p:spPr>
          <a:xfrm rot="0">
            <a:off x="0" y="390525"/>
            <a:ext cx="5035011" cy="1095375"/>
          </a:xfrm>
          <a:prstGeom prst="rect">
            <a:avLst/>
          </a:prstGeom>
        </p:spPr>
        <p:txBody>
          <a:bodyPr anchor="t" rtlCol="false" tIns="0" lIns="0" bIns="0" rIns="0">
            <a:spAutoFit/>
          </a:bodyPr>
          <a:lstStyle/>
          <a:p>
            <a:pPr algn="ctr">
              <a:lnSpc>
                <a:spcPts val="7200"/>
              </a:lnSpc>
            </a:pPr>
            <a:r>
              <a:rPr lang="en-US" b="true" sz="6000">
                <a:solidFill>
                  <a:srgbClr val="ABDBF7"/>
                </a:solidFill>
                <a:latin typeface="Agrandir Bold"/>
                <a:ea typeface="Agrandir Bold"/>
                <a:cs typeface="Agrandir Bold"/>
                <a:sym typeface="Agrandir Bold"/>
              </a:rPr>
              <a:t>Dataset</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5406528" y="530206"/>
            <a:ext cx="2150490" cy="498494"/>
            <a:chOff x="0" y="0"/>
            <a:chExt cx="2867320" cy="664659"/>
          </a:xfrm>
        </p:grpSpPr>
        <p:sp>
          <p:nvSpPr>
            <p:cNvPr name="TextBox 3" id="3"/>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pSp>
        <p:nvGrpSpPr>
          <p:cNvPr name="Group 4" id="4"/>
          <p:cNvGrpSpPr/>
          <p:nvPr/>
        </p:nvGrpSpPr>
        <p:grpSpPr>
          <a:xfrm rot="0">
            <a:off x="0" y="0"/>
            <a:ext cx="8593516" cy="10287000"/>
            <a:chOff x="0" y="0"/>
            <a:chExt cx="2263313" cy="2709333"/>
          </a:xfrm>
        </p:grpSpPr>
        <p:sp>
          <p:nvSpPr>
            <p:cNvPr name="Freeform 5" id="5"/>
            <p:cNvSpPr/>
            <p:nvPr/>
          </p:nvSpPr>
          <p:spPr>
            <a:xfrm flipH="false" flipV="false" rot="0">
              <a:off x="0" y="0"/>
              <a:ext cx="2263313" cy="2709333"/>
            </a:xfrm>
            <a:custGeom>
              <a:avLst/>
              <a:gdLst/>
              <a:ahLst/>
              <a:cxnLst/>
              <a:rect r="r" b="b" t="t" l="l"/>
              <a:pathLst>
                <a:path h="2709333" w="2263313">
                  <a:moveTo>
                    <a:pt x="0" y="0"/>
                  </a:moveTo>
                  <a:lnTo>
                    <a:pt x="2263313" y="0"/>
                  </a:lnTo>
                  <a:lnTo>
                    <a:pt x="2263313" y="2709333"/>
                  </a:lnTo>
                  <a:lnTo>
                    <a:pt x="0" y="2709333"/>
                  </a:lnTo>
                  <a:close/>
                </a:path>
              </a:pathLst>
            </a:custGeom>
            <a:solidFill>
              <a:srgbClr val="203162"/>
            </a:solidFill>
          </p:spPr>
        </p:sp>
        <p:sp>
          <p:nvSpPr>
            <p:cNvPr name="TextBox 6" id="6"/>
            <p:cNvSpPr txBox="true"/>
            <p:nvPr/>
          </p:nvSpPr>
          <p:spPr>
            <a:xfrm>
              <a:off x="0" y="38100"/>
              <a:ext cx="2263313" cy="2671233"/>
            </a:xfrm>
            <a:prstGeom prst="rect">
              <a:avLst/>
            </a:prstGeom>
          </p:spPr>
          <p:txBody>
            <a:bodyPr anchor="ctr" rtlCol="false" tIns="50800" lIns="50800" bIns="50800" rIns="50800"/>
            <a:lstStyle/>
            <a:p>
              <a:pPr algn="ctr">
                <a:lnSpc>
                  <a:spcPts val="2186"/>
                </a:lnSpc>
              </a:pPr>
            </a:p>
          </p:txBody>
        </p:sp>
      </p:grpSp>
      <p:graphicFrame>
        <p:nvGraphicFramePr>
          <p:cNvPr name="Table 7" id="7"/>
          <p:cNvGraphicFramePr>
            <a:graphicFrameLocks noGrp="true"/>
          </p:cNvGraphicFramePr>
          <p:nvPr/>
        </p:nvGraphicFramePr>
        <p:xfrm>
          <a:off x="5347288" y="779453"/>
          <a:ext cx="7890965" cy="9247793"/>
        </p:xfrm>
        <a:graphic>
          <a:graphicData uri="http://schemas.openxmlformats.org/drawingml/2006/table">
            <a:tbl>
              <a:tblPr/>
              <a:tblGrid>
                <a:gridCol w="3302848"/>
                <a:gridCol w="2177159"/>
                <a:gridCol w="2410958"/>
              </a:tblGrid>
              <a:tr h="1448359">
                <a:tc>
                  <a:txBody>
                    <a:bodyPr anchor="t" rtlCol="false"/>
                    <a:lstStyle/>
                    <a:p>
                      <a:pPr algn="ctr">
                        <a:lnSpc>
                          <a:spcPts val="3779"/>
                        </a:lnSpc>
                        <a:defRPr/>
                      </a:pPr>
                      <a:r>
                        <a:rPr lang="en-US" sz="2699" b="true">
                          <a:solidFill>
                            <a:srgbClr val="FFFFFF"/>
                          </a:solidFill>
                          <a:latin typeface="Agrandir Bold"/>
                          <a:ea typeface="Agrandir Bold"/>
                          <a:cs typeface="Agrandir Bold"/>
                          <a:sym typeface="Agrandir Bold"/>
                        </a:rPr>
                        <a:t>DATASET</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19A28D"/>
                    </a:solidFill>
                  </a:tcPr>
                </a:tc>
                <a:tc>
                  <a:txBody>
                    <a:bodyPr anchor="t" rtlCol="false"/>
                    <a:lstStyle/>
                    <a:p>
                      <a:pPr algn="ctr">
                        <a:lnSpc>
                          <a:spcPts val="3080"/>
                        </a:lnSpc>
                        <a:defRPr/>
                      </a:pPr>
                      <a:r>
                        <a:rPr lang="en-US" sz="2200" b="true">
                          <a:solidFill>
                            <a:srgbClr val="FFFFFF"/>
                          </a:solidFill>
                          <a:latin typeface="Agrandir Bold"/>
                          <a:ea typeface="Agrandir Bold"/>
                          <a:cs typeface="Agrandir Bold"/>
                          <a:sym typeface="Agrandir Bold"/>
                        </a:rPr>
                        <a:t>Columns with Null</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19A28D"/>
                    </a:solidFill>
                  </a:tcPr>
                </a:tc>
                <a:tc>
                  <a:txBody>
                    <a:bodyPr anchor="t" rtlCol="false"/>
                    <a:lstStyle/>
                    <a:p>
                      <a:pPr algn="ctr">
                        <a:lnSpc>
                          <a:spcPts val="3080"/>
                        </a:lnSpc>
                        <a:defRPr/>
                      </a:pPr>
                      <a:r>
                        <a:rPr lang="en-US" sz="2200" b="true">
                          <a:solidFill>
                            <a:srgbClr val="FFFFFF"/>
                          </a:solidFill>
                          <a:latin typeface="Agrandir Bold"/>
                          <a:ea typeface="Agrandir Bold"/>
                          <a:cs typeface="Agrandir Bold"/>
                          <a:sym typeface="Agrandir Bold"/>
                        </a:rPr>
                        <a:t>Sum of Duplicates</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19A28D"/>
                    </a:solidFill>
                  </a:tcPr>
                </a:tc>
              </a:tr>
              <a:tr h="988660">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Application Train</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70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2968">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Application Test</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70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2968">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Bureau</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9</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2968">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Bureau Balance</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2968">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Previous Application</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26</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2968">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Credit Card Balance</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9</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2968">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Posh Cash Balance</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3</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r h="972968">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Installment</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2</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b="true">
                          <a:solidFill>
                            <a:srgbClr val="021D4A"/>
                          </a:solidFill>
                          <a:latin typeface="Open Sans Light Bold"/>
                          <a:ea typeface="Open Sans Light Bold"/>
                          <a:cs typeface="Open Sans Light Bold"/>
                          <a:sym typeface="Open Sans Light Bold"/>
                        </a:rPr>
                        <a:t>0</a:t>
                      </a:r>
                      <a:endParaRPr lang="en-US" sz="1100"/>
                    </a:p>
                  </a:txBody>
                  <a:tcPr marL="190500" marR="190500" marT="190500" marB="190500" anchor="ctr">
                    <a:lnL cmpd="sng" algn="ctr" cap="flat" w="0">
                      <a:solidFill>
                        <a:srgbClr val="F8F6F1"/>
                      </a:solidFill>
                      <a:prstDash val="solid"/>
                      <a:round/>
                      <a:headEnd type="none" w="med" len="med"/>
                      <a:tailEnd type="none" w="med" len="med"/>
                    </a:lnL>
                    <a:lnR cmpd="sng" algn="ctr" cap="flat" w="0">
                      <a:solidFill>
                        <a:srgbClr val="F8F6F1"/>
                      </a:solidFill>
                      <a:prstDash val="solid"/>
                      <a:round/>
                      <a:headEnd type="none" w="med" len="med"/>
                      <a:tailEnd type="none" w="med" len="med"/>
                    </a:lnR>
                    <a:lnT cmpd="sng" algn="ctr" cap="flat" w="0">
                      <a:solidFill>
                        <a:srgbClr val="F8F6F1"/>
                      </a:solidFill>
                      <a:prstDash val="solid"/>
                      <a:round/>
                      <a:headEnd type="none" w="med" len="med"/>
                      <a:tailEnd type="none" w="med" len="med"/>
                    </a:lnT>
                    <a:lnB cmpd="sng" algn="ctr" cap="flat" w="0">
                      <a:solidFill>
                        <a:srgbClr val="F8F6F1"/>
                      </a:solidFill>
                      <a:prstDash val="solid"/>
                      <a:round/>
                      <a:headEnd type="none" w="med" len="med"/>
                      <a:tailEnd type="none" w="med" len="med"/>
                    </a:lnB>
                    <a:solidFill>
                      <a:srgbClr val="FFFFFF"/>
                    </a:solidFill>
                  </a:tcPr>
                </a:tc>
              </a:tr>
            </a:tbl>
          </a:graphicData>
        </a:graphic>
      </p:graphicFrame>
      <p:grpSp>
        <p:nvGrpSpPr>
          <p:cNvPr name="Group 8" id="8"/>
          <p:cNvGrpSpPr/>
          <p:nvPr/>
        </p:nvGrpSpPr>
        <p:grpSpPr>
          <a:xfrm rot="0">
            <a:off x="15606864" y="6055977"/>
            <a:ext cx="3900310" cy="3600031"/>
            <a:chOff x="0" y="0"/>
            <a:chExt cx="5200413" cy="4800041"/>
          </a:xfrm>
        </p:grpSpPr>
        <p:grpSp>
          <p:nvGrpSpPr>
            <p:cNvPr name="Group 9" id="9"/>
            <p:cNvGrpSpPr/>
            <p:nvPr/>
          </p:nvGrpSpPr>
          <p:grpSpPr>
            <a:xfrm rot="0">
              <a:off x="326535" y="1488618"/>
              <a:ext cx="4547343" cy="3311423"/>
              <a:chOff x="0" y="0"/>
              <a:chExt cx="543797" cy="395999"/>
            </a:xfrm>
          </p:grpSpPr>
          <p:sp>
            <p:nvSpPr>
              <p:cNvPr name="Freeform 10" id="10"/>
              <p:cNvSpPr/>
              <p:nvPr/>
            </p:nvSpPr>
            <p:spPr>
              <a:xfrm flipH="false" flipV="false" rot="0">
                <a:off x="0" y="0"/>
                <a:ext cx="543797" cy="395999"/>
              </a:xfrm>
              <a:custGeom>
                <a:avLst/>
                <a:gdLst/>
                <a:ahLst/>
                <a:cxnLst/>
                <a:rect r="r" b="b" t="t" l="l"/>
                <a:pathLst>
                  <a:path h="395999" w="543797">
                    <a:moveTo>
                      <a:pt x="0" y="0"/>
                    </a:moveTo>
                    <a:lnTo>
                      <a:pt x="543797" y="0"/>
                    </a:lnTo>
                    <a:lnTo>
                      <a:pt x="543797" y="395999"/>
                    </a:lnTo>
                    <a:lnTo>
                      <a:pt x="0" y="395999"/>
                    </a:lnTo>
                    <a:close/>
                  </a:path>
                </a:pathLst>
              </a:custGeom>
              <a:solidFill>
                <a:srgbClr val="1660D6"/>
              </a:solidFill>
            </p:spPr>
          </p:sp>
          <p:sp>
            <p:nvSpPr>
              <p:cNvPr name="TextBox 11" id="11"/>
              <p:cNvSpPr txBox="true"/>
              <p:nvPr/>
            </p:nvSpPr>
            <p:spPr>
              <a:xfrm>
                <a:off x="0" y="38100"/>
                <a:ext cx="543797" cy="357899"/>
              </a:xfrm>
              <a:prstGeom prst="rect">
                <a:avLst/>
              </a:prstGeom>
            </p:spPr>
            <p:txBody>
              <a:bodyPr anchor="ctr" rtlCol="false" tIns="50800" lIns="50800" bIns="50800" rIns="50800"/>
              <a:lstStyle/>
              <a:p>
                <a:pPr algn="ctr">
                  <a:lnSpc>
                    <a:spcPts val="2186"/>
                  </a:lnSpc>
                </a:pPr>
              </a:p>
            </p:txBody>
          </p:sp>
        </p:grpSp>
        <p:sp>
          <p:nvSpPr>
            <p:cNvPr name="Freeform 12" id="12"/>
            <p:cNvSpPr/>
            <p:nvPr/>
          </p:nvSpPr>
          <p:spPr>
            <a:xfrm flipH="false" flipV="false" rot="0">
              <a:off x="326535" y="1419366"/>
              <a:ext cx="4547343" cy="2501039"/>
            </a:xfrm>
            <a:custGeom>
              <a:avLst/>
              <a:gdLst/>
              <a:ahLst/>
              <a:cxnLst/>
              <a:rect r="r" b="b" t="t" l="l"/>
              <a:pathLst>
                <a:path h="2501039" w="4547343">
                  <a:moveTo>
                    <a:pt x="0" y="0"/>
                  </a:moveTo>
                  <a:lnTo>
                    <a:pt x="4547343" y="0"/>
                  </a:lnTo>
                  <a:lnTo>
                    <a:pt x="4547343" y="2501039"/>
                  </a:lnTo>
                  <a:lnTo>
                    <a:pt x="0" y="25010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602319" y="1440344"/>
              <a:ext cx="3271559" cy="3327579"/>
            </a:xfrm>
            <a:custGeom>
              <a:avLst/>
              <a:gdLst/>
              <a:ahLst/>
              <a:cxnLst/>
              <a:rect r="r" b="b" t="t" l="l"/>
              <a:pathLst>
                <a:path h="3327579" w="3271559">
                  <a:moveTo>
                    <a:pt x="0" y="0"/>
                  </a:moveTo>
                  <a:lnTo>
                    <a:pt x="3271559" y="0"/>
                  </a:lnTo>
                  <a:lnTo>
                    <a:pt x="3271559" y="3327579"/>
                  </a:lnTo>
                  <a:lnTo>
                    <a:pt x="0" y="33275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1855898" y="-1855898"/>
              <a:ext cx="1488618" cy="5200413"/>
            </a:xfrm>
            <a:custGeom>
              <a:avLst/>
              <a:gdLst/>
              <a:ahLst/>
              <a:cxnLst/>
              <a:rect r="r" b="b" t="t" l="l"/>
              <a:pathLst>
                <a:path h="5200413" w="1488618">
                  <a:moveTo>
                    <a:pt x="0" y="0"/>
                  </a:moveTo>
                  <a:lnTo>
                    <a:pt x="1488618" y="0"/>
                  </a:lnTo>
                  <a:lnTo>
                    <a:pt x="1488618" y="5200414"/>
                  </a:lnTo>
                  <a:lnTo>
                    <a:pt x="0" y="52004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26535" y="1440344"/>
              <a:ext cx="1833015" cy="18330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a:lnSpc>
                    <a:spcPts val="2186"/>
                  </a:lnSpc>
                </a:pPr>
              </a:p>
            </p:txBody>
          </p:sp>
        </p:grpSp>
      </p:grpSp>
      <p:sp>
        <p:nvSpPr>
          <p:cNvPr name="TextBox 18" id="18"/>
          <p:cNvSpPr txBox="true"/>
          <p:nvPr/>
        </p:nvSpPr>
        <p:spPr>
          <a:xfrm rot="0">
            <a:off x="0" y="390525"/>
            <a:ext cx="5035011" cy="1095375"/>
          </a:xfrm>
          <a:prstGeom prst="rect">
            <a:avLst/>
          </a:prstGeom>
        </p:spPr>
        <p:txBody>
          <a:bodyPr anchor="t" rtlCol="false" tIns="0" lIns="0" bIns="0" rIns="0">
            <a:spAutoFit/>
          </a:bodyPr>
          <a:lstStyle/>
          <a:p>
            <a:pPr algn="ctr">
              <a:lnSpc>
                <a:spcPts val="7200"/>
              </a:lnSpc>
            </a:pPr>
            <a:r>
              <a:rPr lang="en-US" b="true" sz="6000">
                <a:solidFill>
                  <a:srgbClr val="ABDBF7"/>
                </a:solidFill>
                <a:latin typeface="Agrandir Bold"/>
                <a:ea typeface="Agrandir Bold"/>
                <a:cs typeface="Agrandir Bold"/>
                <a:sym typeface="Agrandir Bold"/>
              </a:rPr>
              <a:t>Dataset</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0023866" y="0"/>
            <a:ext cx="8264134" cy="10287000"/>
            <a:chOff x="0" y="0"/>
            <a:chExt cx="2176562" cy="2709333"/>
          </a:xfrm>
        </p:grpSpPr>
        <p:sp>
          <p:nvSpPr>
            <p:cNvPr name="Freeform 3" id="3"/>
            <p:cNvSpPr/>
            <p:nvPr/>
          </p:nvSpPr>
          <p:spPr>
            <a:xfrm flipH="false" flipV="false" rot="0">
              <a:off x="0" y="0"/>
              <a:ext cx="2176562" cy="2709333"/>
            </a:xfrm>
            <a:custGeom>
              <a:avLst/>
              <a:gdLst/>
              <a:ahLst/>
              <a:cxnLst/>
              <a:rect r="r" b="b" t="t" l="l"/>
              <a:pathLst>
                <a:path h="2709333" w="2176562">
                  <a:moveTo>
                    <a:pt x="0" y="0"/>
                  </a:moveTo>
                  <a:lnTo>
                    <a:pt x="2176562" y="0"/>
                  </a:lnTo>
                  <a:lnTo>
                    <a:pt x="2176562" y="2709333"/>
                  </a:lnTo>
                  <a:lnTo>
                    <a:pt x="0" y="2709333"/>
                  </a:lnTo>
                  <a:close/>
                </a:path>
              </a:pathLst>
            </a:custGeom>
            <a:solidFill>
              <a:srgbClr val="021D4A"/>
            </a:solidFill>
          </p:spPr>
        </p:sp>
        <p:sp>
          <p:nvSpPr>
            <p:cNvPr name="TextBox 4" id="4"/>
            <p:cNvSpPr txBox="true"/>
            <p:nvPr/>
          </p:nvSpPr>
          <p:spPr>
            <a:xfrm>
              <a:off x="0" y="38100"/>
              <a:ext cx="2176562" cy="2671233"/>
            </a:xfrm>
            <a:prstGeom prst="rect">
              <a:avLst/>
            </a:prstGeom>
          </p:spPr>
          <p:txBody>
            <a:bodyPr anchor="ctr" rtlCol="false" tIns="50800" lIns="50800" bIns="50800" rIns="50800"/>
            <a:lstStyle/>
            <a:p>
              <a:pPr algn="ctr">
                <a:lnSpc>
                  <a:spcPts val="2186"/>
                </a:lnSpc>
              </a:pPr>
            </a:p>
          </p:txBody>
        </p:sp>
      </p:grpSp>
      <p:sp>
        <p:nvSpPr>
          <p:cNvPr name="TextBox 5" id="5"/>
          <p:cNvSpPr txBox="true"/>
          <p:nvPr/>
        </p:nvSpPr>
        <p:spPr>
          <a:xfrm rot="0">
            <a:off x="11187281" y="3178365"/>
            <a:ext cx="5937305" cy="3873119"/>
          </a:xfrm>
          <a:prstGeom prst="rect">
            <a:avLst/>
          </a:prstGeom>
        </p:spPr>
        <p:txBody>
          <a:bodyPr anchor="t" rtlCol="false" tIns="0" lIns="0" bIns="0" rIns="0">
            <a:spAutoFit/>
          </a:bodyPr>
          <a:lstStyle/>
          <a:p>
            <a:pPr algn="l" marL="596962" indent="-298481" lvl="1">
              <a:lnSpc>
                <a:spcPts val="3870"/>
              </a:lnSpc>
              <a:buFont typeface="Arial"/>
              <a:buChar char="•"/>
            </a:pPr>
            <a:r>
              <a:rPr lang="en-US" b="true" sz="2764">
                <a:solidFill>
                  <a:srgbClr val="FFFFFF"/>
                </a:solidFill>
                <a:latin typeface="Quicksand Bold"/>
                <a:ea typeface="Quicksand Bold"/>
                <a:cs typeface="Quicksand Bold"/>
                <a:sym typeface="Quicksand Bold"/>
              </a:rPr>
              <a:t>Label “TARGET” menjelaskan apakah seseorang default atau tidak dalam pembayaran kredit.</a:t>
            </a:r>
          </a:p>
          <a:p>
            <a:pPr algn="l">
              <a:lnSpc>
                <a:spcPts val="3870"/>
              </a:lnSpc>
            </a:pPr>
          </a:p>
          <a:p>
            <a:pPr algn="l" marL="596962" indent="-298481" lvl="1">
              <a:lnSpc>
                <a:spcPts val="3870"/>
              </a:lnSpc>
              <a:buFont typeface="Arial"/>
              <a:buChar char="•"/>
            </a:pPr>
            <a:r>
              <a:rPr lang="en-US" b="true" sz="2764">
                <a:solidFill>
                  <a:srgbClr val="FFFFFF"/>
                </a:solidFill>
                <a:latin typeface="Quicksand Bold"/>
                <a:ea typeface="Quicksand Bold"/>
                <a:cs typeface="Quicksand Bold"/>
                <a:sym typeface="Quicksand Bold"/>
              </a:rPr>
              <a:t>Pada data menunjukan sebanyak 91.9% Default dan 8.1% Not Default.</a:t>
            </a:r>
          </a:p>
        </p:txBody>
      </p:sp>
      <p:grpSp>
        <p:nvGrpSpPr>
          <p:cNvPr name="Group 6" id="6"/>
          <p:cNvGrpSpPr/>
          <p:nvPr/>
        </p:nvGrpSpPr>
        <p:grpSpPr>
          <a:xfrm rot="0">
            <a:off x="15290838" y="9258300"/>
            <a:ext cx="2150490" cy="498494"/>
            <a:chOff x="0" y="0"/>
            <a:chExt cx="2867320" cy="664659"/>
          </a:xfrm>
        </p:grpSpPr>
        <p:sp>
          <p:nvSpPr>
            <p:cNvPr name="TextBox 7" id="7"/>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pic>
        <p:nvPicPr>
          <p:cNvPr name="Picture 8" id="8"/>
          <p:cNvPicPr>
            <a:picLocks noChangeAspect="true"/>
          </p:cNvPicPr>
          <p:nvPr/>
        </p:nvPicPr>
        <p:blipFill>
          <a:blip r:embed="rId3"/>
          <a:stretch>
            <a:fillRect/>
          </a:stretch>
        </p:blipFill>
        <p:spPr>
          <a:xfrm rot="0">
            <a:off x="945965" y="1400315"/>
            <a:ext cx="7064640" cy="8725718"/>
          </a:xfrm>
          <a:prstGeom prst="rect">
            <a:avLst/>
          </a:prstGeom>
        </p:spPr>
      </p:pic>
      <p:sp>
        <p:nvSpPr>
          <p:cNvPr name="TextBox 9" id="9"/>
          <p:cNvSpPr txBox="true"/>
          <p:nvPr/>
        </p:nvSpPr>
        <p:spPr>
          <a:xfrm rot="0">
            <a:off x="368065" y="1095375"/>
            <a:ext cx="9842070" cy="414655"/>
          </a:xfrm>
          <a:prstGeom prst="rect">
            <a:avLst/>
          </a:prstGeom>
        </p:spPr>
        <p:txBody>
          <a:bodyPr anchor="t" rtlCol="false" tIns="0" lIns="0" bIns="0" rIns="0">
            <a:spAutoFit/>
          </a:bodyPr>
          <a:lstStyle/>
          <a:p>
            <a:pPr algn="l">
              <a:lnSpc>
                <a:spcPts val="3200"/>
              </a:lnSpc>
            </a:pPr>
            <a:r>
              <a:rPr lang="en-US" sz="3200" b="true">
                <a:solidFill>
                  <a:srgbClr val="A2C7ED"/>
                </a:solidFill>
                <a:latin typeface="Quicksand Bold"/>
                <a:ea typeface="Quicksand Bold"/>
                <a:cs typeface="Quicksand Bold"/>
                <a:sym typeface="Quicksand Bold"/>
              </a:rPr>
              <a:t>Proposi jumlah customer default vs non default</a:t>
            </a:r>
          </a:p>
        </p:txBody>
      </p:sp>
      <p:sp>
        <p:nvSpPr>
          <p:cNvPr name="Freeform 10" id="10"/>
          <p:cNvSpPr/>
          <p:nvPr/>
        </p:nvSpPr>
        <p:spPr>
          <a:xfrm flipH="false" flipV="false" rot="0">
            <a:off x="10023866" y="8472961"/>
            <a:ext cx="1807442" cy="1814039"/>
          </a:xfrm>
          <a:custGeom>
            <a:avLst/>
            <a:gdLst/>
            <a:ahLst/>
            <a:cxnLst/>
            <a:rect r="r" b="b" t="t" l="l"/>
            <a:pathLst>
              <a:path h="1814039" w="1807442">
                <a:moveTo>
                  <a:pt x="0" y="0"/>
                </a:moveTo>
                <a:lnTo>
                  <a:pt x="1807443" y="0"/>
                </a:lnTo>
                <a:lnTo>
                  <a:pt x="1807443" y="1814039"/>
                </a:lnTo>
                <a:lnTo>
                  <a:pt x="0" y="18140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6168887" y="6672267"/>
            <a:ext cx="5409589" cy="1544896"/>
            <a:chOff x="0" y="0"/>
            <a:chExt cx="1660652" cy="474257"/>
          </a:xfrm>
        </p:grpSpPr>
        <p:sp>
          <p:nvSpPr>
            <p:cNvPr name="Freeform 12" id="12"/>
            <p:cNvSpPr/>
            <p:nvPr/>
          </p:nvSpPr>
          <p:spPr>
            <a:xfrm flipH="false" flipV="false" rot="0">
              <a:off x="0" y="0"/>
              <a:ext cx="1660652" cy="474257"/>
            </a:xfrm>
            <a:custGeom>
              <a:avLst/>
              <a:gdLst/>
              <a:ahLst/>
              <a:cxnLst/>
              <a:rect r="r" b="b" t="t" l="l"/>
              <a:pathLst>
                <a:path h="474257" w="1660652">
                  <a:moveTo>
                    <a:pt x="54384" y="0"/>
                  </a:moveTo>
                  <a:lnTo>
                    <a:pt x="1606269" y="0"/>
                  </a:lnTo>
                  <a:cubicBezTo>
                    <a:pt x="1636304" y="0"/>
                    <a:pt x="1660652" y="24348"/>
                    <a:pt x="1660652" y="54384"/>
                  </a:cubicBezTo>
                  <a:lnTo>
                    <a:pt x="1660652" y="419873"/>
                  </a:lnTo>
                  <a:cubicBezTo>
                    <a:pt x="1660652" y="449908"/>
                    <a:pt x="1636304" y="474257"/>
                    <a:pt x="1606269" y="474257"/>
                  </a:cubicBezTo>
                  <a:lnTo>
                    <a:pt x="54384" y="474257"/>
                  </a:lnTo>
                  <a:cubicBezTo>
                    <a:pt x="24348" y="474257"/>
                    <a:pt x="0" y="449908"/>
                    <a:pt x="0" y="419873"/>
                  </a:cubicBezTo>
                  <a:lnTo>
                    <a:pt x="0" y="54384"/>
                  </a:lnTo>
                  <a:cubicBezTo>
                    <a:pt x="0" y="24348"/>
                    <a:pt x="24348" y="0"/>
                    <a:pt x="54384" y="0"/>
                  </a:cubicBezTo>
                  <a:close/>
                </a:path>
              </a:pathLst>
            </a:custGeom>
            <a:solidFill>
              <a:srgbClr val="FFFFFF"/>
            </a:solidFill>
          </p:spPr>
        </p:sp>
        <p:sp>
          <p:nvSpPr>
            <p:cNvPr name="TextBox 13" id="13"/>
            <p:cNvSpPr txBox="true"/>
            <p:nvPr/>
          </p:nvSpPr>
          <p:spPr>
            <a:xfrm>
              <a:off x="0" y="-38100"/>
              <a:ext cx="1660652" cy="512357"/>
            </a:xfrm>
            <a:prstGeom prst="rect">
              <a:avLst/>
            </a:prstGeom>
          </p:spPr>
          <p:txBody>
            <a:bodyPr anchor="ctr" rtlCol="false" tIns="50800" lIns="50800" bIns="50800" rIns="50800"/>
            <a:lstStyle/>
            <a:p>
              <a:pPr algn="ctr">
                <a:lnSpc>
                  <a:spcPts val="2355"/>
                </a:lnSpc>
              </a:pPr>
            </a:p>
          </p:txBody>
        </p:sp>
      </p:grpSp>
      <p:sp>
        <p:nvSpPr>
          <p:cNvPr name="TextBox 14" id="14"/>
          <p:cNvSpPr txBox="true"/>
          <p:nvPr/>
        </p:nvSpPr>
        <p:spPr>
          <a:xfrm rot="0">
            <a:off x="6939961" y="6934786"/>
            <a:ext cx="1966828" cy="499840"/>
          </a:xfrm>
          <a:prstGeom prst="rect">
            <a:avLst/>
          </a:prstGeom>
        </p:spPr>
        <p:txBody>
          <a:bodyPr anchor="t" rtlCol="false" tIns="0" lIns="0" bIns="0" rIns="0">
            <a:spAutoFit/>
          </a:bodyPr>
          <a:lstStyle/>
          <a:p>
            <a:pPr algn="l">
              <a:lnSpc>
                <a:spcPts val="3912"/>
              </a:lnSpc>
            </a:pPr>
            <a:r>
              <a:rPr lang="en-US" b="true" sz="3260">
                <a:solidFill>
                  <a:srgbClr val="000000"/>
                </a:solidFill>
                <a:latin typeface="Bricolage Grotesque Semi-Bold"/>
                <a:ea typeface="Bricolage Grotesque Semi-Bold"/>
                <a:cs typeface="Bricolage Grotesque Semi-Bold"/>
                <a:sym typeface="Bricolage Grotesque Semi-Bold"/>
              </a:rPr>
              <a:t>24825</a:t>
            </a:r>
          </a:p>
        </p:txBody>
      </p:sp>
      <p:sp>
        <p:nvSpPr>
          <p:cNvPr name="TextBox 15" id="15"/>
          <p:cNvSpPr txBox="true"/>
          <p:nvPr/>
        </p:nvSpPr>
        <p:spPr>
          <a:xfrm rot="0">
            <a:off x="7283462" y="7569490"/>
            <a:ext cx="874427" cy="251077"/>
          </a:xfrm>
          <a:prstGeom prst="rect">
            <a:avLst/>
          </a:prstGeom>
        </p:spPr>
        <p:txBody>
          <a:bodyPr anchor="t" rtlCol="false" tIns="0" lIns="0" bIns="0" rIns="0">
            <a:spAutoFit/>
          </a:bodyPr>
          <a:lstStyle/>
          <a:p>
            <a:pPr algn="l">
              <a:lnSpc>
                <a:spcPts val="2087"/>
              </a:lnSpc>
            </a:pPr>
            <a:r>
              <a:rPr lang="en-US" sz="1491">
                <a:solidFill>
                  <a:srgbClr val="000000"/>
                </a:solidFill>
                <a:latin typeface="Bricolage Grotesque"/>
                <a:ea typeface="Bricolage Grotesque"/>
                <a:cs typeface="Bricolage Grotesque"/>
                <a:sym typeface="Bricolage Grotesque"/>
              </a:rPr>
              <a:t>DEFAULT</a:t>
            </a:r>
          </a:p>
        </p:txBody>
      </p:sp>
      <p:sp>
        <p:nvSpPr>
          <p:cNvPr name="TextBox 16" id="16"/>
          <p:cNvSpPr txBox="true"/>
          <p:nvPr/>
        </p:nvSpPr>
        <p:spPr>
          <a:xfrm rot="0">
            <a:off x="9541451" y="6934786"/>
            <a:ext cx="1759110" cy="499840"/>
          </a:xfrm>
          <a:prstGeom prst="rect">
            <a:avLst/>
          </a:prstGeom>
        </p:spPr>
        <p:txBody>
          <a:bodyPr anchor="t" rtlCol="false" tIns="0" lIns="0" bIns="0" rIns="0">
            <a:spAutoFit/>
          </a:bodyPr>
          <a:lstStyle/>
          <a:p>
            <a:pPr algn="l">
              <a:lnSpc>
                <a:spcPts val="3912"/>
              </a:lnSpc>
            </a:pPr>
            <a:r>
              <a:rPr lang="en-US" b="true" sz="3260">
                <a:solidFill>
                  <a:srgbClr val="000000"/>
                </a:solidFill>
                <a:latin typeface="Bricolage Grotesque Semi-Bold"/>
                <a:ea typeface="Bricolage Grotesque Semi-Bold"/>
                <a:cs typeface="Bricolage Grotesque Semi-Bold"/>
                <a:sym typeface="Bricolage Grotesque Semi-Bold"/>
              </a:rPr>
              <a:t>282686</a:t>
            </a:r>
          </a:p>
        </p:txBody>
      </p:sp>
      <p:sp>
        <p:nvSpPr>
          <p:cNvPr name="TextBox 17" id="17"/>
          <p:cNvSpPr txBox="true"/>
          <p:nvPr/>
        </p:nvSpPr>
        <p:spPr>
          <a:xfrm rot="0">
            <a:off x="9541451" y="7569490"/>
            <a:ext cx="1302424" cy="251077"/>
          </a:xfrm>
          <a:prstGeom prst="rect">
            <a:avLst/>
          </a:prstGeom>
        </p:spPr>
        <p:txBody>
          <a:bodyPr anchor="t" rtlCol="false" tIns="0" lIns="0" bIns="0" rIns="0">
            <a:spAutoFit/>
          </a:bodyPr>
          <a:lstStyle/>
          <a:p>
            <a:pPr algn="l">
              <a:lnSpc>
                <a:spcPts val="2087"/>
              </a:lnSpc>
            </a:pPr>
            <a:r>
              <a:rPr lang="en-US" sz="1491">
                <a:solidFill>
                  <a:srgbClr val="000000"/>
                </a:solidFill>
                <a:latin typeface="Bricolage Grotesque"/>
                <a:ea typeface="Bricolage Grotesque"/>
                <a:cs typeface="Bricolage Grotesque"/>
                <a:sym typeface="Bricolage Grotesque"/>
              </a:rPr>
              <a:t>NON DEFAULT</a:t>
            </a:r>
          </a:p>
        </p:txBody>
      </p:sp>
      <p:pic>
        <p:nvPicPr>
          <p:cNvPr name="Picture 18" id="18"/>
          <p:cNvPicPr>
            <a:picLocks noChangeAspect="true"/>
          </p:cNvPicPr>
          <p:nvPr/>
        </p:nvPicPr>
        <p:blipFill>
          <a:blip r:embed="rId6"/>
          <a:stretch>
            <a:fillRect/>
          </a:stretch>
        </p:blipFill>
        <p:spPr>
          <a:xfrm rot="-5400000">
            <a:off x="6061826" y="7293010"/>
            <a:ext cx="1143467" cy="362098"/>
          </a:xfrm>
          <a:prstGeom prst="rect">
            <a:avLst/>
          </a:prstGeom>
        </p:spPr>
      </p:pic>
      <p:pic>
        <p:nvPicPr>
          <p:cNvPr name="Picture 19" id="19"/>
          <p:cNvPicPr>
            <a:picLocks noChangeAspect="true"/>
          </p:cNvPicPr>
          <p:nvPr/>
        </p:nvPicPr>
        <p:blipFill>
          <a:blip r:embed="rId7"/>
          <a:stretch>
            <a:fillRect/>
          </a:stretch>
        </p:blipFill>
        <p:spPr>
          <a:xfrm rot="-5400000">
            <a:off x="8632499" y="7293010"/>
            <a:ext cx="1143467" cy="362098"/>
          </a:xfrm>
          <a:prstGeom prst="rect">
            <a:avLst/>
          </a:prstGeom>
        </p:spPr>
      </p:pic>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2226453" y="0"/>
            <a:ext cx="6061547" cy="10287000"/>
            <a:chOff x="0" y="0"/>
            <a:chExt cx="1596457" cy="2709333"/>
          </a:xfrm>
        </p:grpSpPr>
        <p:sp>
          <p:nvSpPr>
            <p:cNvPr name="Freeform 3" id="3"/>
            <p:cNvSpPr/>
            <p:nvPr/>
          </p:nvSpPr>
          <p:spPr>
            <a:xfrm flipH="false" flipV="false" rot="0">
              <a:off x="0" y="0"/>
              <a:ext cx="1596457" cy="2709333"/>
            </a:xfrm>
            <a:custGeom>
              <a:avLst/>
              <a:gdLst/>
              <a:ahLst/>
              <a:cxnLst/>
              <a:rect r="r" b="b" t="t" l="l"/>
              <a:pathLst>
                <a:path h="2709333" w="1596457">
                  <a:moveTo>
                    <a:pt x="0" y="0"/>
                  </a:moveTo>
                  <a:lnTo>
                    <a:pt x="1596457" y="0"/>
                  </a:lnTo>
                  <a:lnTo>
                    <a:pt x="1596457" y="2709333"/>
                  </a:lnTo>
                  <a:lnTo>
                    <a:pt x="0" y="2709333"/>
                  </a:lnTo>
                  <a:close/>
                </a:path>
              </a:pathLst>
            </a:custGeom>
            <a:solidFill>
              <a:srgbClr val="FFFFFF"/>
            </a:solidFill>
          </p:spPr>
        </p:sp>
        <p:sp>
          <p:nvSpPr>
            <p:cNvPr name="TextBox 4" id="4"/>
            <p:cNvSpPr txBox="true"/>
            <p:nvPr/>
          </p:nvSpPr>
          <p:spPr>
            <a:xfrm>
              <a:off x="0" y="-57150"/>
              <a:ext cx="1596457" cy="2766483"/>
            </a:xfrm>
            <a:prstGeom prst="rect">
              <a:avLst/>
            </a:prstGeom>
          </p:spPr>
          <p:txBody>
            <a:bodyPr anchor="ctr" rtlCol="false" tIns="254000" lIns="254000" bIns="254000" rIns="254000"/>
            <a:lstStyle/>
            <a:p>
              <a:pPr algn="ctr">
                <a:lnSpc>
                  <a:spcPts val="5454"/>
                </a:lnSpc>
              </a:pPr>
            </a:p>
            <a:p>
              <a:pPr algn="ctr">
                <a:lnSpc>
                  <a:spcPts val="5454"/>
                </a:lnSpc>
              </a:pPr>
            </a:p>
            <a:p>
              <a:pPr algn="ctr">
                <a:lnSpc>
                  <a:spcPts val="2827"/>
                </a:lnSpc>
              </a:pPr>
            </a:p>
            <a:p>
              <a:pPr algn="ctr">
                <a:lnSpc>
                  <a:spcPts val="3079"/>
                </a:lnSpc>
              </a:pPr>
            </a:p>
          </p:txBody>
        </p:sp>
      </p:grpSp>
      <p:pic>
        <p:nvPicPr>
          <p:cNvPr name="Picture 5" id="5"/>
          <p:cNvPicPr>
            <a:picLocks noChangeAspect="true"/>
          </p:cNvPicPr>
          <p:nvPr/>
        </p:nvPicPr>
        <p:blipFill>
          <a:blip r:embed="rId2"/>
          <a:stretch>
            <a:fillRect/>
          </a:stretch>
        </p:blipFill>
        <p:spPr>
          <a:xfrm rot="0">
            <a:off x="-223061" y="1705849"/>
            <a:ext cx="6858931" cy="6942941"/>
          </a:xfrm>
          <a:prstGeom prst="rect">
            <a:avLst/>
          </a:prstGeom>
        </p:spPr>
      </p:pic>
      <p:graphicFrame>
        <p:nvGraphicFramePr>
          <p:cNvPr name="Table 6" id="6"/>
          <p:cNvGraphicFramePr>
            <a:graphicFrameLocks noGrp="true"/>
          </p:cNvGraphicFramePr>
          <p:nvPr/>
        </p:nvGraphicFramePr>
        <p:xfrm>
          <a:off x="6323990" y="2386012"/>
          <a:ext cx="5640020" cy="5514975"/>
        </p:xfrm>
        <a:graphic>
          <a:graphicData uri="http://schemas.openxmlformats.org/drawingml/2006/table">
            <a:tbl>
              <a:tblPr/>
              <a:tblGrid>
                <a:gridCol w="1410005"/>
                <a:gridCol w="1410005"/>
                <a:gridCol w="1410005"/>
                <a:gridCol w="1410005"/>
              </a:tblGrid>
              <a:tr h="1197406">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USIA</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E751"/>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 TOTAL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E751"/>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 NON DEFAULT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b="true">
                          <a:solidFill>
                            <a:srgbClr val="FFFFFF"/>
                          </a:solidFill>
                          <a:latin typeface="Quicksand Bold"/>
                          <a:ea typeface="Quicksand Bold"/>
                          <a:cs typeface="Quicksand Bold"/>
                          <a:sym typeface="Quicksand Bold"/>
                        </a:rPr>
                        <a:t>% DEFAULT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63514">
                <a:tc>
                  <a:txBody>
                    <a:bodyPr anchor="t" rtlCol="false"/>
                    <a:lstStyle/>
                    <a:p>
                      <a:pPr algn="ctr">
                        <a:lnSpc>
                          <a:spcPts val="2191"/>
                        </a:lnSpc>
                        <a:defRPr/>
                      </a:pPr>
                      <a:r>
                        <a:rPr lang="en-US" sz="1565">
                          <a:solidFill>
                            <a:srgbClr val="000000"/>
                          </a:solidFill>
                          <a:latin typeface="Quicksand"/>
                          <a:ea typeface="Quicksand"/>
                          <a:cs typeface="Quicksand"/>
                          <a:sym typeface="Quicksand"/>
                        </a:rPr>
                        <a:t>20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13.12%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88.29%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a:solidFill>
                            <a:srgbClr val="FFFFFF"/>
                          </a:solidFill>
                          <a:latin typeface="Quicksand"/>
                          <a:ea typeface="Quicksand"/>
                          <a:cs typeface="Quicksand"/>
                          <a:sym typeface="Quicksand"/>
                        </a:rPr>
                        <a:t>11.71%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63514">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30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31.84%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89.81%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b="true">
                          <a:solidFill>
                            <a:srgbClr val="FFFFFF"/>
                          </a:solidFill>
                          <a:latin typeface="Quicksand Bold"/>
                          <a:ea typeface="Quicksand Bold"/>
                          <a:cs typeface="Quicksand Bold"/>
                          <a:sym typeface="Quicksand Bold"/>
                        </a:rPr>
                        <a:t>10.19%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63514">
                <a:tc>
                  <a:txBody>
                    <a:bodyPr anchor="t" rtlCol="false"/>
                    <a:lstStyle/>
                    <a:p>
                      <a:pPr algn="ctr">
                        <a:lnSpc>
                          <a:spcPts val="2191"/>
                        </a:lnSpc>
                        <a:defRPr/>
                      </a:pPr>
                      <a:r>
                        <a:rPr lang="en-US" sz="1565">
                          <a:solidFill>
                            <a:srgbClr val="000000"/>
                          </a:solidFill>
                          <a:latin typeface="Quicksand"/>
                          <a:ea typeface="Quicksand"/>
                          <a:cs typeface="Quicksand"/>
                          <a:sym typeface="Quicksand"/>
                        </a:rPr>
                        <a:t>40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31.19%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92.22%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a:solidFill>
                            <a:srgbClr val="FFFFFF"/>
                          </a:solidFill>
                          <a:latin typeface="Quicksand"/>
                          <a:ea typeface="Quicksand"/>
                          <a:cs typeface="Quicksand"/>
                          <a:sym typeface="Quicksand"/>
                        </a:rPr>
                        <a:t>7.78%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63514">
                <a:tc>
                  <a:txBody>
                    <a:bodyPr anchor="t" rtlCol="false"/>
                    <a:lstStyle/>
                    <a:p>
                      <a:pPr algn="ctr">
                        <a:lnSpc>
                          <a:spcPts val="2191"/>
                        </a:lnSpc>
                        <a:defRPr/>
                      </a:pPr>
                      <a:r>
                        <a:rPr lang="en-US" sz="1565">
                          <a:solidFill>
                            <a:srgbClr val="000000"/>
                          </a:solidFill>
                          <a:latin typeface="Quicksand"/>
                          <a:ea typeface="Quicksand"/>
                          <a:cs typeface="Quicksand"/>
                          <a:sym typeface="Quicksand"/>
                        </a:rPr>
                        <a:t>50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20.22%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93.13%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a:solidFill>
                            <a:srgbClr val="FFFFFF"/>
                          </a:solidFill>
                          <a:latin typeface="Quicksand"/>
                          <a:ea typeface="Quicksand"/>
                          <a:cs typeface="Quicksand"/>
                          <a:sym typeface="Quicksand"/>
                        </a:rPr>
                        <a:t>6.87%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63514">
                <a:tc>
                  <a:txBody>
                    <a:bodyPr anchor="t" rtlCol="false"/>
                    <a:lstStyle/>
                    <a:p>
                      <a:pPr algn="ctr">
                        <a:lnSpc>
                          <a:spcPts val="2191"/>
                        </a:lnSpc>
                        <a:defRPr/>
                      </a:pPr>
                      <a:r>
                        <a:rPr lang="en-US" sz="1565">
                          <a:solidFill>
                            <a:srgbClr val="000000"/>
                          </a:solidFill>
                          <a:latin typeface="Quicksand"/>
                          <a:ea typeface="Quicksand"/>
                          <a:cs typeface="Quicksand"/>
                          <a:sym typeface="Quicksand"/>
                        </a:rPr>
                        <a:t>60</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3.62%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94.85%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a:solidFill>
                            <a:srgbClr val="FFFFFF"/>
                          </a:solidFill>
                          <a:latin typeface="Quicksand"/>
                          <a:ea typeface="Quicksand"/>
                          <a:cs typeface="Quicksand"/>
                          <a:sym typeface="Quicksand"/>
                        </a:rPr>
                        <a:t>5.15%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bl>
          </a:graphicData>
        </a:graphic>
      </p:graphicFrame>
      <p:grpSp>
        <p:nvGrpSpPr>
          <p:cNvPr name="Group 7" id="7"/>
          <p:cNvGrpSpPr/>
          <p:nvPr/>
        </p:nvGrpSpPr>
        <p:grpSpPr>
          <a:xfrm rot="0">
            <a:off x="15406528" y="530206"/>
            <a:ext cx="2150490" cy="498494"/>
            <a:chOff x="0" y="0"/>
            <a:chExt cx="2867320" cy="664659"/>
          </a:xfrm>
        </p:grpSpPr>
        <p:sp>
          <p:nvSpPr>
            <p:cNvPr name="TextBox 8" id="8"/>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pSp>
        <p:nvGrpSpPr>
          <p:cNvPr name="Group 9" id="9"/>
          <p:cNvGrpSpPr/>
          <p:nvPr/>
        </p:nvGrpSpPr>
        <p:grpSpPr>
          <a:xfrm rot="0">
            <a:off x="11490006" y="8814107"/>
            <a:ext cx="1472893" cy="147289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4672F1"/>
            </a:solidFill>
          </p:spPr>
        </p:sp>
        <p:sp>
          <p:nvSpPr>
            <p:cNvPr name="TextBox 11" id="11"/>
            <p:cNvSpPr txBox="true"/>
            <p:nvPr/>
          </p:nvSpPr>
          <p:spPr>
            <a:xfrm>
              <a:off x="190500" y="219075"/>
              <a:ext cx="431800" cy="403225"/>
            </a:xfrm>
            <a:prstGeom prst="rect">
              <a:avLst/>
            </a:prstGeom>
          </p:spPr>
          <p:txBody>
            <a:bodyPr anchor="ctr" rtlCol="false" tIns="50800" lIns="50800" bIns="50800" rIns="50800"/>
            <a:lstStyle/>
            <a:p>
              <a:pPr algn="ctr">
                <a:lnSpc>
                  <a:spcPts val="2221"/>
                </a:lnSpc>
              </a:pPr>
            </a:p>
          </p:txBody>
        </p:sp>
      </p:grpSp>
      <p:sp>
        <p:nvSpPr>
          <p:cNvPr name="Freeform 12" id="12"/>
          <p:cNvSpPr/>
          <p:nvPr/>
        </p:nvSpPr>
        <p:spPr>
          <a:xfrm flipH="false" flipV="false" rot="0">
            <a:off x="7415807" y="4099306"/>
            <a:ext cx="4810646" cy="1408207"/>
          </a:xfrm>
          <a:custGeom>
            <a:avLst/>
            <a:gdLst/>
            <a:ahLst/>
            <a:cxnLst/>
            <a:rect r="r" b="b" t="t" l="l"/>
            <a:pathLst>
              <a:path h="1408207" w="4810646">
                <a:moveTo>
                  <a:pt x="0" y="0"/>
                </a:moveTo>
                <a:lnTo>
                  <a:pt x="4810646" y="0"/>
                </a:lnTo>
                <a:lnTo>
                  <a:pt x="4810646" y="1408207"/>
                </a:lnTo>
                <a:lnTo>
                  <a:pt x="0" y="14082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2020752" y="2845788"/>
            <a:ext cx="1078776" cy="4892225"/>
            <a:chOff x="0" y="0"/>
            <a:chExt cx="284122" cy="1288487"/>
          </a:xfrm>
        </p:grpSpPr>
        <p:sp>
          <p:nvSpPr>
            <p:cNvPr name="Freeform 14" id="14"/>
            <p:cNvSpPr/>
            <p:nvPr/>
          </p:nvSpPr>
          <p:spPr>
            <a:xfrm flipH="false" flipV="false" rot="0">
              <a:off x="0" y="0"/>
              <a:ext cx="284122" cy="1288487"/>
            </a:xfrm>
            <a:custGeom>
              <a:avLst/>
              <a:gdLst/>
              <a:ahLst/>
              <a:cxnLst/>
              <a:rect r="r" b="b" t="t" l="l"/>
              <a:pathLst>
                <a:path h="1288487" w="284122">
                  <a:moveTo>
                    <a:pt x="0" y="0"/>
                  </a:moveTo>
                  <a:lnTo>
                    <a:pt x="284122" y="0"/>
                  </a:lnTo>
                  <a:lnTo>
                    <a:pt x="284122" y="1288487"/>
                  </a:lnTo>
                  <a:lnTo>
                    <a:pt x="0" y="1288487"/>
                  </a:lnTo>
                  <a:close/>
                </a:path>
              </a:pathLst>
            </a:custGeom>
            <a:solidFill>
              <a:srgbClr val="F4131B">
                <a:alpha val="25882"/>
              </a:srgbClr>
            </a:solidFill>
          </p:spPr>
        </p:sp>
        <p:sp>
          <p:nvSpPr>
            <p:cNvPr name="TextBox 15" id="15"/>
            <p:cNvSpPr txBox="true"/>
            <p:nvPr/>
          </p:nvSpPr>
          <p:spPr>
            <a:xfrm>
              <a:off x="0" y="-19050"/>
              <a:ext cx="284122" cy="1307537"/>
            </a:xfrm>
            <a:prstGeom prst="rect">
              <a:avLst/>
            </a:prstGeom>
          </p:spPr>
          <p:txBody>
            <a:bodyPr anchor="ctr" rtlCol="false" tIns="50800" lIns="50800" bIns="50800" rIns="50800"/>
            <a:lstStyle/>
            <a:p>
              <a:pPr algn="ctr">
                <a:lnSpc>
                  <a:spcPts val="2186"/>
                </a:lnSpc>
              </a:pPr>
            </a:p>
          </p:txBody>
        </p:sp>
      </p:grpSp>
      <p:sp>
        <p:nvSpPr>
          <p:cNvPr name="TextBox 16" id="16"/>
          <p:cNvSpPr txBox="true"/>
          <p:nvPr/>
        </p:nvSpPr>
        <p:spPr>
          <a:xfrm rot="0">
            <a:off x="12226453" y="2266166"/>
            <a:ext cx="5724298" cy="6107093"/>
          </a:xfrm>
          <a:prstGeom prst="rect">
            <a:avLst/>
          </a:prstGeom>
        </p:spPr>
        <p:txBody>
          <a:bodyPr anchor="t" rtlCol="false" tIns="0" lIns="0" bIns="0" rIns="0">
            <a:spAutoFit/>
          </a:bodyPr>
          <a:lstStyle/>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Mayoritas customer HomeCredit yang gagal untuk membayar cicilan (default) berada di rentang usia 30 tahunan.</a:t>
            </a:r>
          </a:p>
          <a:p>
            <a:pPr algn="just">
              <a:lnSpc>
                <a:spcPts val="3485"/>
              </a:lnSpc>
            </a:pPr>
          </a:p>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Hal ini perlu menjadi bahan pertimbangan HomeCredit untuk lebih fokus memperhatikan customer dengan usia rentang 30 tahunan karena meskipun memiliki persentase Default yang tinggi  (10.19%), tetapi juga menjadi jumlah pelanggan terbanyak yang mengajukan kredit (31.84%).</a:t>
            </a:r>
          </a:p>
        </p:txBody>
      </p:sp>
      <p:sp>
        <p:nvSpPr>
          <p:cNvPr name="TextBox 17" id="17"/>
          <p:cNvSpPr txBox="true"/>
          <p:nvPr/>
        </p:nvSpPr>
        <p:spPr>
          <a:xfrm rot="0">
            <a:off x="1028700" y="1095375"/>
            <a:ext cx="7860166" cy="414655"/>
          </a:xfrm>
          <a:prstGeom prst="rect">
            <a:avLst/>
          </a:prstGeom>
        </p:spPr>
        <p:txBody>
          <a:bodyPr anchor="t" rtlCol="false" tIns="0" lIns="0" bIns="0" rIns="0">
            <a:spAutoFit/>
          </a:bodyPr>
          <a:lstStyle/>
          <a:p>
            <a:pPr algn="l">
              <a:lnSpc>
                <a:spcPts val="3200"/>
              </a:lnSpc>
            </a:pPr>
            <a:r>
              <a:rPr lang="en-US" sz="3200" b="true">
                <a:solidFill>
                  <a:srgbClr val="A2C7ED"/>
                </a:solidFill>
                <a:latin typeface="Quicksand Bold"/>
                <a:ea typeface="Quicksand Bold"/>
                <a:cs typeface="Quicksand Bold"/>
                <a:sym typeface="Quicksand Bold"/>
              </a:rPr>
              <a:t>Distribusi umur berdasarkan target</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028700" y="6616400"/>
            <a:ext cx="16230600" cy="3397606"/>
            <a:chOff x="0" y="0"/>
            <a:chExt cx="4274726" cy="894843"/>
          </a:xfrm>
        </p:grpSpPr>
        <p:sp>
          <p:nvSpPr>
            <p:cNvPr name="Freeform 3" id="3"/>
            <p:cNvSpPr/>
            <p:nvPr/>
          </p:nvSpPr>
          <p:spPr>
            <a:xfrm flipH="false" flipV="false" rot="0">
              <a:off x="0" y="0"/>
              <a:ext cx="4274726" cy="894843"/>
            </a:xfrm>
            <a:custGeom>
              <a:avLst/>
              <a:gdLst/>
              <a:ahLst/>
              <a:cxnLst/>
              <a:rect r="r" b="b" t="t" l="l"/>
              <a:pathLst>
                <a:path h="894843" w="4274726">
                  <a:moveTo>
                    <a:pt x="0" y="0"/>
                  </a:moveTo>
                  <a:lnTo>
                    <a:pt x="4274726" y="0"/>
                  </a:lnTo>
                  <a:lnTo>
                    <a:pt x="4274726" y="894843"/>
                  </a:lnTo>
                  <a:lnTo>
                    <a:pt x="0" y="894843"/>
                  </a:lnTo>
                  <a:close/>
                </a:path>
              </a:pathLst>
            </a:custGeom>
            <a:solidFill>
              <a:srgbClr val="FFFFFF"/>
            </a:solidFill>
          </p:spPr>
        </p:sp>
        <p:sp>
          <p:nvSpPr>
            <p:cNvPr name="TextBox 4" id="4"/>
            <p:cNvSpPr txBox="true"/>
            <p:nvPr/>
          </p:nvSpPr>
          <p:spPr>
            <a:xfrm>
              <a:off x="0" y="-57150"/>
              <a:ext cx="4274726" cy="951993"/>
            </a:xfrm>
            <a:prstGeom prst="rect">
              <a:avLst/>
            </a:prstGeom>
          </p:spPr>
          <p:txBody>
            <a:bodyPr anchor="ctr" rtlCol="false" tIns="254000" lIns="254000" bIns="254000" rIns="254000"/>
            <a:lstStyle/>
            <a:p>
              <a:pPr algn="ctr">
                <a:lnSpc>
                  <a:spcPts val="5454"/>
                </a:lnSpc>
              </a:pPr>
            </a:p>
            <a:p>
              <a:pPr algn="ctr">
                <a:lnSpc>
                  <a:spcPts val="5454"/>
                </a:lnSpc>
              </a:pPr>
            </a:p>
            <a:p>
              <a:pPr algn="ctr">
                <a:lnSpc>
                  <a:spcPts val="2827"/>
                </a:lnSpc>
              </a:pPr>
            </a:p>
            <a:p>
              <a:pPr algn="ctr">
                <a:lnSpc>
                  <a:spcPts val="3079"/>
                </a:lnSpc>
              </a:pPr>
            </a:p>
          </p:txBody>
        </p:sp>
      </p:grpSp>
      <p:sp>
        <p:nvSpPr>
          <p:cNvPr name="TextBox 5" id="5"/>
          <p:cNvSpPr txBox="true"/>
          <p:nvPr/>
        </p:nvSpPr>
        <p:spPr>
          <a:xfrm rot="0">
            <a:off x="1767048" y="7409544"/>
            <a:ext cx="14753903" cy="1725593"/>
          </a:xfrm>
          <a:prstGeom prst="rect">
            <a:avLst/>
          </a:prstGeom>
        </p:spPr>
        <p:txBody>
          <a:bodyPr anchor="t" rtlCol="false" tIns="0" lIns="0" bIns="0" rIns="0">
            <a:spAutoFit/>
          </a:bodyPr>
          <a:lstStyle/>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Sebanyak 62.78% data mayoritas memiliki pendapatan dari Working (karyawan).</a:t>
            </a:r>
          </a:p>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Sebanyak 10.73% dari data mayoritas adalah orang - orang yang tidak capable untuk membayar kredit.</a:t>
            </a:r>
          </a:p>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Hal ini menunjukan bahwa customer dengan sumber pendapatan dari Working / karyawan perusahaan adalah orang - orang yang paling banyak melakukan cicilan di HomeCredit.</a:t>
            </a:r>
          </a:p>
        </p:txBody>
      </p:sp>
      <p:pic>
        <p:nvPicPr>
          <p:cNvPr name="Picture 6" id="6"/>
          <p:cNvPicPr>
            <a:picLocks noChangeAspect="true"/>
          </p:cNvPicPr>
          <p:nvPr/>
        </p:nvPicPr>
        <p:blipFill>
          <a:blip r:embed="rId2"/>
          <a:stretch>
            <a:fillRect/>
          </a:stretch>
        </p:blipFill>
        <p:spPr>
          <a:xfrm rot="0">
            <a:off x="-748682" y="533669"/>
            <a:ext cx="12057314" cy="6852721"/>
          </a:xfrm>
          <a:prstGeom prst="rect">
            <a:avLst/>
          </a:prstGeom>
        </p:spPr>
      </p:pic>
      <p:graphicFrame>
        <p:nvGraphicFramePr>
          <p:cNvPr name="Table 7" id="7"/>
          <p:cNvGraphicFramePr>
            <a:graphicFrameLocks noGrp="true"/>
          </p:cNvGraphicFramePr>
          <p:nvPr/>
        </p:nvGraphicFramePr>
        <p:xfrm>
          <a:off x="10708417" y="2107417"/>
          <a:ext cx="6550883" cy="3705225"/>
        </p:xfrm>
        <a:graphic>
          <a:graphicData uri="http://schemas.openxmlformats.org/drawingml/2006/table">
            <a:tbl>
              <a:tblPr/>
              <a:tblGrid>
                <a:gridCol w="2196809"/>
                <a:gridCol w="1230257"/>
                <a:gridCol w="1505374"/>
                <a:gridCol w="1618442"/>
              </a:tblGrid>
              <a:tr h="1171257">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Income Type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E751"/>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 TOTAL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E751"/>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 NON DEFAULT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b="true">
                          <a:solidFill>
                            <a:srgbClr val="FFFFFF"/>
                          </a:solidFill>
                          <a:latin typeface="Quicksand Bold"/>
                          <a:ea typeface="Quicksand Bold"/>
                          <a:cs typeface="Quicksand Bold"/>
                          <a:sym typeface="Quicksand Bold"/>
                        </a:rPr>
                        <a:t>% DEFAULT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44656">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Working</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62.78%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89.27%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b="true">
                          <a:solidFill>
                            <a:srgbClr val="FFFFFF"/>
                          </a:solidFill>
                          <a:latin typeface="Quicksand Bold"/>
                          <a:ea typeface="Quicksand Bold"/>
                          <a:cs typeface="Quicksand Bold"/>
                          <a:sym typeface="Quicksand Bold"/>
                        </a:rPr>
                        <a:t>10.73%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44656">
                <a:tc>
                  <a:txBody>
                    <a:bodyPr anchor="t" rtlCol="false"/>
                    <a:lstStyle/>
                    <a:p>
                      <a:pPr algn="ctr">
                        <a:lnSpc>
                          <a:spcPts val="2191"/>
                        </a:lnSpc>
                        <a:defRPr/>
                      </a:pPr>
                      <a:r>
                        <a:rPr lang="en-US" sz="1565">
                          <a:solidFill>
                            <a:srgbClr val="000000"/>
                          </a:solidFill>
                          <a:latin typeface="Quicksand"/>
                          <a:ea typeface="Quicksand"/>
                          <a:cs typeface="Quicksand"/>
                          <a:sym typeface="Quicksand"/>
                        </a:rPr>
                        <a:t>Saless Staff</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28.45%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91.72%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a:solidFill>
                            <a:srgbClr val="FFFFFF"/>
                          </a:solidFill>
                          <a:latin typeface="Quicksand"/>
                          <a:ea typeface="Quicksand"/>
                          <a:cs typeface="Quicksand"/>
                          <a:sym typeface="Quicksand"/>
                        </a:rPr>
                        <a:t>8.28%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44656">
                <a:tc>
                  <a:txBody>
                    <a:bodyPr anchor="t" rtlCol="false"/>
                    <a:lstStyle/>
                    <a:p>
                      <a:pPr algn="ctr">
                        <a:lnSpc>
                          <a:spcPts val="2191"/>
                        </a:lnSpc>
                        <a:defRPr/>
                      </a:pPr>
                      <a:r>
                        <a:rPr lang="en-US" sz="1565">
                          <a:solidFill>
                            <a:srgbClr val="000000"/>
                          </a:solidFill>
                          <a:latin typeface="Quicksand"/>
                          <a:ea typeface="Quicksand"/>
                          <a:cs typeface="Quicksand"/>
                          <a:sym typeface="Quicksand"/>
                        </a:rPr>
                        <a:t>Core Staff</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8.76%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93.82%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a:solidFill>
                            <a:srgbClr val="FFFFFF"/>
                          </a:solidFill>
                          <a:latin typeface="Quicksand"/>
                          <a:ea typeface="Quicksand"/>
                          <a:cs typeface="Quicksand"/>
                          <a:sym typeface="Quicksand"/>
                        </a:rPr>
                        <a:t>6.18%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bl>
          </a:graphicData>
        </a:graphic>
      </p:graphicFrame>
      <p:sp>
        <p:nvSpPr>
          <p:cNvPr name="Freeform 8" id="8"/>
          <p:cNvSpPr/>
          <p:nvPr/>
        </p:nvSpPr>
        <p:spPr>
          <a:xfrm flipH="false" flipV="false" rot="0">
            <a:off x="15293941" y="6125060"/>
            <a:ext cx="1965359" cy="982679"/>
          </a:xfrm>
          <a:custGeom>
            <a:avLst/>
            <a:gdLst/>
            <a:ahLst/>
            <a:cxnLst/>
            <a:rect r="r" b="b" t="t" l="l"/>
            <a:pathLst>
              <a:path h="982679" w="1965359">
                <a:moveTo>
                  <a:pt x="0" y="0"/>
                </a:moveTo>
                <a:lnTo>
                  <a:pt x="1965359" y="0"/>
                </a:lnTo>
                <a:lnTo>
                  <a:pt x="1965359" y="982680"/>
                </a:lnTo>
                <a:lnTo>
                  <a:pt x="0" y="9826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628108" y="2879602"/>
            <a:ext cx="4810646" cy="1408207"/>
          </a:xfrm>
          <a:custGeom>
            <a:avLst/>
            <a:gdLst/>
            <a:ahLst/>
            <a:cxnLst/>
            <a:rect r="r" b="b" t="t" l="l"/>
            <a:pathLst>
              <a:path h="1408207" w="4810646">
                <a:moveTo>
                  <a:pt x="0" y="0"/>
                </a:moveTo>
                <a:lnTo>
                  <a:pt x="4810646" y="0"/>
                </a:lnTo>
                <a:lnTo>
                  <a:pt x="4810646" y="1408208"/>
                </a:lnTo>
                <a:lnTo>
                  <a:pt x="0" y="14082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2877898" y="1892234"/>
            <a:ext cx="6874082" cy="1452735"/>
            <a:chOff x="0" y="0"/>
            <a:chExt cx="1810458" cy="382613"/>
          </a:xfrm>
        </p:grpSpPr>
        <p:sp>
          <p:nvSpPr>
            <p:cNvPr name="Freeform 11" id="11"/>
            <p:cNvSpPr/>
            <p:nvPr/>
          </p:nvSpPr>
          <p:spPr>
            <a:xfrm flipH="false" flipV="false" rot="0">
              <a:off x="0" y="0"/>
              <a:ext cx="1810458" cy="382613"/>
            </a:xfrm>
            <a:custGeom>
              <a:avLst/>
              <a:gdLst/>
              <a:ahLst/>
              <a:cxnLst/>
              <a:rect r="r" b="b" t="t" l="l"/>
              <a:pathLst>
                <a:path h="382613" w="1810458">
                  <a:moveTo>
                    <a:pt x="0" y="0"/>
                  </a:moveTo>
                  <a:lnTo>
                    <a:pt x="1810458" y="0"/>
                  </a:lnTo>
                  <a:lnTo>
                    <a:pt x="1810458" y="382613"/>
                  </a:lnTo>
                  <a:lnTo>
                    <a:pt x="0" y="382613"/>
                  </a:lnTo>
                  <a:close/>
                </a:path>
              </a:pathLst>
            </a:custGeom>
            <a:solidFill>
              <a:srgbClr val="F4131B">
                <a:alpha val="25882"/>
              </a:srgbClr>
            </a:solidFill>
          </p:spPr>
        </p:sp>
        <p:sp>
          <p:nvSpPr>
            <p:cNvPr name="TextBox 12" id="12"/>
            <p:cNvSpPr txBox="true"/>
            <p:nvPr/>
          </p:nvSpPr>
          <p:spPr>
            <a:xfrm>
              <a:off x="0" y="-19050"/>
              <a:ext cx="1810458" cy="401663"/>
            </a:xfrm>
            <a:prstGeom prst="rect">
              <a:avLst/>
            </a:prstGeom>
          </p:spPr>
          <p:txBody>
            <a:bodyPr anchor="ctr" rtlCol="false" tIns="50800" lIns="50800" bIns="50800" rIns="50800"/>
            <a:lstStyle/>
            <a:p>
              <a:pPr algn="ctr">
                <a:lnSpc>
                  <a:spcPts val="2186"/>
                </a:lnSpc>
              </a:pPr>
            </a:p>
          </p:txBody>
        </p:sp>
      </p:grpSp>
      <p:sp>
        <p:nvSpPr>
          <p:cNvPr name="TextBox 13" id="13"/>
          <p:cNvSpPr txBox="true"/>
          <p:nvPr/>
        </p:nvSpPr>
        <p:spPr>
          <a:xfrm rot="0">
            <a:off x="1028700" y="614045"/>
            <a:ext cx="10248897" cy="414655"/>
          </a:xfrm>
          <a:prstGeom prst="rect">
            <a:avLst/>
          </a:prstGeom>
        </p:spPr>
        <p:txBody>
          <a:bodyPr anchor="t" rtlCol="false" tIns="0" lIns="0" bIns="0" rIns="0">
            <a:spAutoFit/>
          </a:bodyPr>
          <a:lstStyle/>
          <a:p>
            <a:pPr algn="l">
              <a:lnSpc>
                <a:spcPts val="3200"/>
              </a:lnSpc>
            </a:pPr>
            <a:r>
              <a:rPr lang="en-US" sz="3200" b="true">
                <a:solidFill>
                  <a:srgbClr val="A2C7ED"/>
                </a:solidFill>
                <a:latin typeface="Quicksand Bold"/>
                <a:ea typeface="Quicksand Bold"/>
                <a:cs typeface="Quicksand Bold"/>
                <a:sym typeface="Quicksand Bold"/>
              </a:rPr>
              <a:t>Distribusi Income Type berdasarkan target</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028700" y="6616400"/>
            <a:ext cx="16230600" cy="3397606"/>
            <a:chOff x="0" y="0"/>
            <a:chExt cx="4274726" cy="894843"/>
          </a:xfrm>
        </p:grpSpPr>
        <p:sp>
          <p:nvSpPr>
            <p:cNvPr name="Freeform 3" id="3"/>
            <p:cNvSpPr/>
            <p:nvPr/>
          </p:nvSpPr>
          <p:spPr>
            <a:xfrm flipH="false" flipV="false" rot="0">
              <a:off x="0" y="0"/>
              <a:ext cx="4274726" cy="894843"/>
            </a:xfrm>
            <a:custGeom>
              <a:avLst/>
              <a:gdLst/>
              <a:ahLst/>
              <a:cxnLst/>
              <a:rect r="r" b="b" t="t" l="l"/>
              <a:pathLst>
                <a:path h="894843" w="4274726">
                  <a:moveTo>
                    <a:pt x="0" y="0"/>
                  </a:moveTo>
                  <a:lnTo>
                    <a:pt x="4274726" y="0"/>
                  </a:lnTo>
                  <a:lnTo>
                    <a:pt x="4274726" y="894843"/>
                  </a:lnTo>
                  <a:lnTo>
                    <a:pt x="0" y="894843"/>
                  </a:lnTo>
                  <a:close/>
                </a:path>
              </a:pathLst>
            </a:custGeom>
            <a:solidFill>
              <a:srgbClr val="FFFFFF"/>
            </a:solidFill>
          </p:spPr>
        </p:sp>
        <p:sp>
          <p:nvSpPr>
            <p:cNvPr name="TextBox 4" id="4"/>
            <p:cNvSpPr txBox="true"/>
            <p:nvPr/>
          </p:nvSpPr>
          <p:spPr>
            <a:xfrm>
              <a:off x="0" y="-57150"/>
              <a:ext cx="4274726" cy="951993"/>
            </a:xfrm>
            <a:prstGeom prst="rect">
              <a:avLst/>
            </a:prstGeom>
          </p:spPr>
          <p:txBody>
            <a:bodyPr anchor="ctr" rtlCol="false" tIns="254000" lIns="254000" bIns="254000" rIns="254000"/>
            <a:lstStyle/>
            <a:p>
              <a:pPr algn="ctr">
                <a:lnSpc>
                  <a:spcPts val="5454"/>
                </a:lnSpc>
              </a:pPr>
            </a:p>
            <a:p>
              <a:pPr algn="ctr">
                <a:lnSpc>
                  <a:spcPts val="5454"/>
                </a:lnSpc>
              </a:pPr>
            </a:p>
            <a:p>
              <a:pPr algn="ctr">
                <a:lnSpc>
                  <a:spcPts val="2827"/>
                </a:lnSpc>
              </a:pPr>
            </a:p>
            <a:p>
              <a:pPr algn="ctr">
                <a:lnSpc>
                  <a:spcPts val="3079"/>
                </a:lnSpc>
              </a:pPr>
            </a:p>
          </p:txBody>
        </p:sp>
      </p:grpSp>
      <p:sp>
        <p:nvSpPr>
          <p:cNvPr name="TextBox 5" id="5"/>
          <p:cNvSpPr txBox="true"/>
          <p:nvPr/>
        </p:nvSpPr>
        <p:spPr>
          <a:xfrm rot="0">
            <a:off x="1767048" y="7628619"/>
            <a:ext cx="14753903" cy="1287443"/>
          </a:xfrm>
          <a:prstGeom prst="rect">
            <a:avLst/>
          </a:prstGeom>
        </p:spPr>
        <p:txBody>
          <a:bodyPr anchor="t" rtlCol="false" tIns="0" lIns="0" bIns="0" rIns="0">
            <a:spAutoFit/>
          </a:bodyPr>
          <a:lstStyle/>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Top 3 level pekerjaan customer adalah Laborers, Sales Staff, dan Core Staff.</a:t>
            </a:r>
          </a:p>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Laborers menjadi tipe pekerjaan terbanyak sebesar 27.41% dari total data.</a:t>
            </a:r>
          </a:p>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Terdapat 11.83% customer yang tidak capable pada tipe pekerjaan sebagai Laborers.</a:t>
            </a:r>
          </a:p>
        </p:txBody>
      </p:sp>
      <p:pic>
        <p:nvPicPr>
          <p:cNvPr name="Picture 6" id="6"/>
          <p:cNvPicPr>
            <a:picLocks noChangeAspect="true"/>
          </p:cNvPicPr>
          <p:nvPr/>
        </p:nvPicPr>
        <p:blipFill>
          <a:blip r:embed="rId2"/>
          <a:stretch>
            <a:fillRect/>
          </a:stretch>
        </p:blipFill>
        <p:spPr>
          <a:xfrm rot="0">
            <a:off x="185998" y="990966"/>
            <a:ext cx="10112420" cy="6160252"/>
          </a:xfrm>
          <a:prstGeom prst="rect">
            <a:avLst/>
          </a:prstGeom>
        </p:spPr>
      </p:pic>
      <p:grpSp>
        <p:nvGrpSpPr>
          <p:cNvPr name="Group 7" id="7"/>
          <p:cNvGrpSpPr/>
          <p:nvPr/>
        </p:nvGrpSpPr>
        <p:grpSpPr>
          <a:xfrm rot="0">
            <a:off x="15406528" y="530206"/>
            <a:ext cx="2150490" cy="498494"/>
            <a:chOff x="0" y="0"/>
            <a:chExt cx="2867320" cy="664659"/>
          </a:xfrm>
        </p:grpSpPr>
        <p:sp>
          <p:nvSpPr>
            <p:cNvPr name="TextBox 8" id="8"/>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aphicFrame>
        <p:nvGraphicFramePr>
          <p:cNvPr name="Table 9" id="9"/>
          <p:cNvGraphicFramePr>
            <a:graphicFrameLocks noGrp="true"/>
          </p:cNvGraphicFramePr>
          <p:nvPr/>
        </p:nvGraphicFramePr>
        <p:xfrm>
          <a:off x="9847881" y="2218480"/>
          <a:ext cx="7411419" cy="3705225"/>
        </p:xfrm>
        <a:graphic>
          <a:graphicData uri="http://schemas.openxmlformats.org/drawingml/2006/table">
            <a:tbl>
              <a:tblPr/>
              <a:tblGrid>
                <a:gridCol w="2485386"/>
                <a:gridCol w="1391866"/>
                <a:gridCol w="1703123"/>
                <a:gridCol w="1831043"/>
              </a:tblGrid>
              <a:tr h="1171257">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Occupation Type</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E751"/>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 TOTAL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E751"/>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 NON DEFAULT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b="true">
                          <a:solidFill>
                            <a:srgbClr val="FFFFFF"/>
                          </a:solidFill>
                          <a:latin typeface="Quicksand Bold"/>
                          <a:ea typeface="Quicksand Bold"/>
                          <a:cs typeface="Quicksand Bold"/>
                          <a:sym typeface="Quicksand Bold"/>
                        </a:rPr>
                        <a:t>% DEFAULT</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44656">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Laborers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27.41%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b="true">
                          <a:solidFill>
                            <a:srgbClr val="000000"/>
                          </a:solidFill>
                          <a:latin typeface="Quicksand Bold"/>
                          <a:ea typeface="Quicksand Bold"/>
                          <a:cs typeface="Quicksand Bold"/>
                          <a:sym typeface="Quicksand Bold"/>
                        </a:rPr>
                        <a:t>88.17%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b="true">
                          <a:solidFill>
                            <a:srgbClr val="FFFFFF"/>
                          </a:solidFill>
                          <a:latin typeface="Quicksand Bold"/>
                          <a:ea typeface="Quicksand Bold"/>
                          <a:cs typeface="Quicksand Bold"/>
                          <a:sym typeface="Quicksand Bold"/>
                        </a:rPr>
                        <a:t>11.83%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44656">
                <a:tc>
                  <a:txBody>
                    <a:bodyPr anchor="t" rtlCol="false"/>
                    <a:lstStyle/>
                    <a:p>
                      <a:pPr algn="ctr">
                        <a:lnSpc>
                          <a:spcPts val="2191"/>
                        </a:lnSpc>
                        <a:defRPr/>
                      </a:pPr>
                      <a:r>
                        <a:rPr lang="en-US" sz="1565">
                          <a:solidFill>
                            <a:srgbClr val="000000"/>
                          </a:solidFill>
                          <a:latin typeface="Quicksand"/>
                          <a:ea typeface="Quicksand"/>
                          <a:cs typeface="Quicksand"/>
                          <a:sym typeface="Quicksand"/>
                        </a:rPr>
                        <a:t>Saless Staff</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16.11%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89.34%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a:solidFill>
                            <a:srgbClr val="FFFFFF"/>
                          </a:solidFill>
                          <a:latin typeface="Quicksand"/>
                          <a:ea typeface="Quicksand"/>
                          <a:cs typeface="Quicksand"/>
                          <a:sym typeface="Quicksand"/>
                        </a:rPr>
                        <a:t>10.66%</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r h="844656">
                <a:tc>
                  <a:txBody>
                    <a:bodyPr anchor="t" rtlCol="false"/>
                    <a:lstStyle/>
                    <a:p>
                      <a:pPr algn="ctr">
                        <a:lnSpc>
                          <a:spcPts val="2191"/>
                        </a:lnSpc>
                        <a:defRPr/>
                      </a:pPr>
                      <a:r>
                        <a:rPr lang="en-US" sz="1565">
                          <a:solidFill>
                            <a:srgbClr val="000000"/>
                          </a:solidFill>
                          <a:latin typeface="Quicksand"/>
                          <a:ea typeface="Quicksand"/>
                          <a:cs typeface="Quicksand"/>
                          <a:sym typeface="Quicksand"/>
                        </a:rPr>
                        <a:t>Core Staff</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14.35%</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DF4B5"/>
                    </a:solidFill>
                  </a:tcPr>
                </a:tc>
                <a:tc>
                  <a:txBody>
                    <a:bodyPr anchor="t" rtlCol="false"/>
                    <a:lstStyle/>
                    <a:p>
                      <a:pPr algn="ctr">
                        <a:lnSpc>
                          <a:spcPts val="2191"/>
                        </a:lnSpc>
                        <a:defRPr/>
                      </a:pPr>
                      <a:r>
                        <a:rPr lang="en-US" sz="1565">
                          <a:solidFill>
                            <a:srgbClr val="000000"/>
                          </a:solidFill>
                          <a:latin typeface="Quicksand"/>
                          <a:ea typeface="Quicksand"/>
                          <a:cs typeface="Quicksand"/>
                          <a:sym typeface="Quicksand"/>
                        </a:rPr>
                        <a:t>93.27%</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D916"/>
                    </a:solidFill>
                  </a:tcPr>
                </a:tc>
                <a:tc>
                  <a:txBody>
                    <a:bodyPr anchor="t" rtlCol="false"/>
                    <a:lstStyle/>
                    <a:p>
                      <a:pPr algn="ctr">
                        <a:lnSpc>
                          <a:spcPts val="2191"/>
                        </a:lnSpc>
                        <a:defRPr/>
                      </a:pPr>
                      <a:r>
                        <a:rPr lang="en-US" sz="1565">
                          <a:solidFill>
                            <a:srgbClr val="FFFFFF"/>
                          </a:solidFill>
                          <a:latin typeface="Quicksand"/>
                          <a:ea typeface="Quicksand"/>
                          <a:cs typeface="Quicksand"/>
                          <a:sym typeface="Quicksand"/>
                        </a:rPr>
                        <a:t>6.73%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4A50"/>
                    </a:solidFill>
                  </a:tcPr>
                </a:tc>
              </a:tr>
            </a:tbl>
          </a:graphicData>
        </a:graphic>
      </p:graphicFrame>
      <p:sp>
        <p:nvSpPr>
          <p:cNvPr name="TextBox 10" id="10"/>
          <p:cNvSpPr txBox="true"/>
          <p:nvPr/>
        </p:nvSpPr>
        <p:spPr>
          <a:xfrm rot="0">
            <a:off x="1028700" y="1095375"/>
            <a:ext cx="7860166" cy="414655"/>
          </a:xfrm>
          <a:prstGeom prst="rect">
            <a:avLst/>
          </a:prstGeom>
        </p:spPr>
        <p:txBody>
          <a:bodyPr anchor="t" rtlCol="false" tIns="0" lIns="0" bIns="0" rIns="0">
            <a:spAutoFit/>
          </a:bodyPr>
          <a:lstStyle/>
          <a:p>
            <a:pPr algn="l">
              <a:lnSpc>
                <a:spcPts val="3200"/>
              </a:lnSpc>
            </a:pPr>
            <a:r>
              <a:rPr lang="en-US" sz="3200" b="true">
                <a:solidFill>
                  <a:srgbClr val="A2C7ED"/>
                </a:solidFill>
                <a:latin typeface="Quicksand Bold"/>
                <a:ea typeface="Quicksand Bold"/>
                <a:cs typeface="Quicksand Bold"/>
                <a:sym typeface="Quicksand Bold"/>
              </a:rPr>
              <a:t>Distribusi Occupation Type</a:t>
            </a:r>
          </a:p>
        </p:txBody>
      </p:sp>
      <p:sp>
        <p:nvSpPr>
          <p:cNvPr name="Freeform 11" id="11"/>
          <p:cNvSpPr/>
          <p:nvPr/>
        </p:nvSpPr>
        <p:spPr>
          <a:xfrm flipH="false" flipV="false" rot="0">
            <a:off x="15406528" y="7552854"/>
            <a:ext cx="1368339" cy="1363208"/>
          </a:xfrm>
          <a:custGeom>
            <a:avLst/>
            <a:gdLst/>
            <a:ahLst/>
            <a:cxnLst/>
            <a:rect r="r" b="b" t="t" l="l"/>
            <a:pathLst>
              <a:path h="1363208" w="1368339">
                <a:moveTo>
                  <a:pt x="0" y="0"/>
                </a:moveTo>
                <a:lnTo>
                  <a:pt x="1368340" y="0"/>
                </a:lnTo>
                <a:lnTo>
                  <a:pt x="1368340" y="1363208"/>
                </a:lnTo>
                <a:lnTo>
                  <a:pt x="0" y="1363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1964222" y="2903088"/>
            <a:ext cx="5295078" cy="1550014"/>
          </a:xfrm>
          <a:custGeom>
            <a:avLst/>
            <a:gdLst/>
            <a:ahLst/>
            <a:cxnLst/>
            <a:rect r="r" b="b" t="t" l="l"/>
            <a:pathLst>
              <a:path h="1550014" w="5295078">
                <a:moveTo>
                  <a:pt x="0" y="0"/>
                </a:moveTo>
                <a:lnTo>
                  <a:pt x="5295078" y="0"/>
                </a:lnTo>
                <a:lnTo>
                  <a:pt x="5295078" y="1550014"/>
                </a:lnTo>
                <a:lnTo>
                  <a:pt x="0" y="15500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3000531" y="2249891"/>
            <a:ext cx="5774701" cy="434670"/>
            <a:chOff x="0" y="0"/>
            <a:chExt cx="1520909" cy="114481"/>
          </a:xfrm>
        </p:grpSpPr>
        <p:sp>
          <p:nvSpPr>
            <p:cNvPr name="Freeform 14" id="14"/>
            <p:cNvSpPr/>
            <p:nvPr/>
          </p:nvSpPr>
          <p:spPr>
            <a:xfrm flipH="false" flipV="false" rot="0">
              <a:off x="0" y="0"/>
              <a:ext cx="1520909" cy="114481"/>
            </a:xfrm>
            <a:custGeom>
              <a:avLst/>
              <a:gdLst/>
              <a:ahLst/>
              <a:cxnLst/>
              <a:rect r="r" b="b" t="t" l="l"/>
              <a:pathLst>
                <a:path h="114481" w="1520909">
                  <a:moveTo>
                    <a:pt x="0" y="0"/>
                  </a:moveTo>
                  <a:lnTo>
                    <a:pt x="1520909" y="0"/>
                  </a:lnTo>
                  <a:lnTo>
                    <a:pt x="1520909" y="114481"/>
                  </a:lnTo>
                  <a:lnTo>
                    <a:pt x="0" y="114481"/>
                  </a:lnTo>
                  <a:close/>
                </a:path>
              </a:pathLst>
            </a:custGeom>
            <a:solidFill>
              <a:srgbClr val="F4131B">
                <a:alpha val="25882"/>
              </a:srgbClr>
            </a:solidFill>
          </p:spPr>
        </p:sp>
        <p:sp>
          <p:nvSpPr>
            <p:cNvPr name="TextBox 15" id="15"/>
            <p:cNvSpPr txBox="true"/>
            <p:nvPr/>
          </p:nvSpPr>
          <p:spPr>
            <a:xfrm>
              <a:off x="0" y="-19050"/>
              <a:ext cx="1520909" cy="133531"/>
            </a:xfrm>
            <a:prstGeom prst="rect">
              <a:avLst/>
            </a:prstGeom>
          </p:spPr>
          <p:txBody>
            <a:bodyPr anchor="ctr" rtlCol="false" tIns="50800" lIns="50800" bIns="50800" rIns="50800"/>
            <a:lstStyle/>
            <a:p>
              <a:pPr algn="ctr">
                <a:lnSpc>
                  <a:spcPts val="2186"/>
                </a:lnSpc>
              </a:pPr>
            </a:p>
          </p:txBody>
        </p:sp>
      </p:gr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0" y="0"/>
            <a:ext cx="8264134" cy="10287000"/>
            <a:chOff x="0" y="0"/>
            <a:chExt cx="2176562" cy="2709333"/>
          </a:xfrm>
        </p:grpSpPr>
        <p:sp>
          <p:nvSpPr>
            <p:cNvPr name="Freeform 3" id="3"/>
            <p:cNvSpPr/>
            <p:nvPr/>
          </p:nvSpPr>
          <p:spPr>
            <a:xfrm flipH="false" flipV="false" rot="0">
              <a:off x="0" y="0"/>
              <a:ext cx="2176562" cy="2709333"/>
            </a:xfrm>
            <a:custGeom>
              <a:avLst/>
              <a:gdLst/>
              <a:ahLst/>
              <a:cxnLst/>
              <a:rect r="r" b="b" t="t" l="l"/>
              <a:pathLst>
                <a:path h="2709333" w="2176562">
                  <a:moveTo>
                    <a:pt x="0" y="0"/>
                  </a:moveTo>
                  <a:lnTo>
                    <a:pt x="2176562" y="0"/>
                  </a:lnTo>
                  <a:lnTo>
                    <a:pt x="2176562" y="2709333"/>
                  </a:lnTo>
                  <a:lnTo>
                    <a:pt x="0" y="2709333"/>
                  </a:lnTo>
                  <a:close/>
                </a:path>
              </a:pathLst>
            </a:custGeom>
            <a:solidFill>
              <a:srgbClr val="021D4A"/>
            </a:solidFill>
          </p:spPr>
        </p:sp>
        <p:sp>
          <p:nvSpPr>
            <p:cNvPr name="TextBox 4" id="4"/>
            <p:cNvSpPr txBox="true"/>
            <p:nvPr/>
          </p:nvSpPr>
          <p:spPr>
            <a:xfrm>
              <a:off x="0" y="38100"/>
              <a:ext cx="2176562" cy="2671233"/>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406528" y="530206"/>
            <a:ext cx="2150490" cy="498494"/>
            <a:chOff x="0" y="0"/>
            <a:chExt cx="2867320" cy="664659"/>
          </a:xfrm>
        </p:grpSpPr>
        <p:sp>
          <p:nvSpPr>
            <p:cNvPr name="TextBox 6" id="6"/>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pSp>
        <p:nvGrpSpPr>
          <p:cNvPr name="Group 7" id="7"/>
          <p:cNvGrpSpPr/>
          <p:nvPr/>
        </p:nvGrpSpPr>
        <p:grpSpPr>
          <a:xfrm rot="0">
            <a:off x="1028700" y="2000736"/>
            <a:ext cx="15223047" cy="6285528"/>
            <a:chOff x="0" y="0"/>
            <a:chExt cx="20297396" cy="8380704"/>
          </a:xfrm>
        </p:grpSpPr>
        <p:sp>
          <p:nvSpPr>
            <p:cNvPr name="TextBox 8" id="8"/>
            <p:cNvSpPr txBox="true"/>
            <p:nvPr/>
          </p:nvSpPr>
          <p:spPr>
            <a:xfrm rot="0">
              <a:off x="0" y="1327759"/>
              <a:ext cx="20297396" cy="7052945"/>
            </a:xfrm>
            <a:prstGeom prst="rect">
              <a:avLst/>
            </a:prstGeom>
          </p:spPr>
          <p:txBody>
            <a:bodyPr anchor="t" rtlCol="false" tIns="0" lIns="0" bIns="0" rIns="0">
              <a:spAutoFit/>
            </a:bodyPr>
            <a:lstStyle/>
            <a:p>
              <a:pPr algn="l">
                <a:lnSpc>
                  <a:spcPts val="19890"/>
                </a:lnSpc>
              </a:pPr>
              <a:r>
                <a:rPr lang="en-US" sz="15300" b="true">
                  <a:solidFill>
                    <a:srgbClr val="FFFFFF"/>
                  </a:solidFill>
                  <a:latin typeface="Agrandir Bold"/>
                  <a:ea typeface="Agrandir Bold"/>
                  <a:cs typeface="Agrandir Bold"/>
                  <a:sym typeface="Agrandir Bold"/>
                </a:rPr>
                <a:t>Data Preprocessing</a:t>
              </a:r>
            </a:p>
          </p:txBody>
        </p:sp>
        <p:sp>
          <p:nvSpPr>
            <p:cNvPr name="Freeform 9" id="9"/>
            <p:cNvSpPr/>
            <p:nvPr/>
          </p:nvSpPr>
          <p:spPr>
            <a:xfrm flipH="false" flipV="false" rot="0">
              <a:off x="0" y="0"/>
              <a:ext cx="1908784" cy="1908784"/>
            </a:xfrm>
            <a:custGeom>
              <a:avLst/>
              <a:gdLst/>
              <a:ahLst/>
              <a:cxnLst/>
              <a:rect r="r" b="b" t="t" l="l"/>
              <a:pathLst>
                <a:path h="1908784" w="1908784">
                  <a:moveTo>
                    <a:pt x="0" y="0"/>
                  </a:moveTo>
                  <a:lnTo>
                    <a:pt x="1908784" y="0"/>
                  </a:lnTo>
                  <a:lnTo>
                    <a:pt x="1908784" y="1908784"/>
                  </a:lnTo>
                  <a:lnTo>
                    <a:pt x="0" y="1908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93562" y="0"/>
            <a:ext cx="4255523" cy="10287000"/>
            <a:chOff x="0" y="0"/>
            <a:chExt cx="1120796" cy="2709333"/>
          </a:xfrm>
        </p:grpSpPr>
        <p:sp>
          <p:nvSpPr>
            <p:cNvPr name="Freeform 3" id="3"/>
            <p:cNvSpPr/>
            <p:nvPr/>
          </p:nvSpPr>
          <p:spPr>
            <a:xfrm flipH="false" flipV="false" rot="0">
              <a:off x="0" y="0"/>
              <a:ext cx="1120796" cy="2709333"/>
            </a:xfrm>
            <a:custGeom>
              <a:avLst/>
              <a:gdLst/>
              <a:ahLst/>
              <a:cxnLst/>
              <a:rect r="r" b="b" t="t" l="l"/>
              <a:pathLst>
                <a:path h="2709333" w="1120796">
                  <a:moveTo>
                    <a:pt x="0" y="0"/>
                  </a:moveTo>
                  <a:lnTo>
                    <a:pt x="1120796" y="0"/>
                  </a:lnTo>
                  <a:lnTo>
                    <a:pt x="1120796" y="2709333"/>
                  </a:lnTo>
                  <a:lnTo>
                    <a:pt x="0" y="2709333"/>
                  </a:lnTo>
                  <a:close/>
                </a:path>
              </a:pathLst>
            </a:custGeom>
            <a:solidFill>
              <a:srgbClr val="203162"/>
            </a:solidFill>
          </p:spPr>
        </p:sp>
        <p:sp>
          <p:nvSpPr>
            <p:cNvPr name="TextBox 4" id="4"/>
            <p:cNvSpPr txBox="true"/>
            <p:nvPr/>
          </p:nvSpPr>
          <p:spPr>
            <a:xfrm>
              <a:off x="0" y="38100"/>
              <a:ext cx="1120796" cy="2671233"/>
            </a:xfrm>
            <a:prstGeom prst="rect">
              <a:avLst/>
            </a:prstGeom>
          </p:spPr>
          <p:txBody>
            <a:bodyPr anchor="ctr" rtlCol="false" tIns="50800" lIns="50800" bIns="50800" rIns="50800"/>
            <a:lstStyle/>
            <a:p>
              <a:pPr algn="ctr">
                <a:lnSpc>
                  <a:spcPts val="2186"/>
                </a:lnSpc>
              </a:pPr>
            </a:p>
          </p:txBody>
        </p:sp>
      </p:grpSp>
      <p:sp>
        <p:nvSpPr>
          <p:cNvPr name="Freeform 5" id="5"/>
          <p:cNvSpPr/>
          <p:nvPr/>
        </p:nvSpPr>
        <p:spPr>
          <a:xfrm flipH="false" flipV="false" rot="5400000">
            <a:off x="14114480" y="746753"/>
            <a:ext cx="1962543" cy="1576576"/>
          </a:xfrm>
          <a:custGeom>
            <a:avLst/>
            <a:gdLst/>
            <a:ahLst/>
            <a:cxnLst/>
            <a:rect r="r" b="b" t="t" l="l"/>
            <a:pathLst>
              <a:path h="1576576" w="1962543">
                <a:moveTo>
                  <a:pt x="0" y="0"/>
                </a:moveTo>
                <a:lnTo>
                  <a:pt x="1962542" y="0"/>
                </a:lnTo>
                <a:lnTo>
                  <a:pt x="1962542" y="1576575"/>
                </a:lnTo>
                <a:lnTo>
                  <a:pt x="0" y="1576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884039" y="3870975"/>
            <a:ext cx="1557290" cy="15572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grpSp>
        <p:nvGrpSpPr>
          <p:cNvPr name="Group 9" id="9"/>
          <p:cNvGrpSpPr/>
          <p:nvPr/>
        </p:nvGrpSpPr>
        <p:grpSpPr>
          <a:xfrm rot="0">
            <a:off x="15884039" y="2313685"/>
            <a:ext cx="1557290" cy="1557290"/>
            <a:chOff x="0" y="0"/>
            <a:chExt cx="410150" cy="410150"/>
          </a:xfrm>
        </p:grpSpPr>
        <p:sp>
          <p:nvSpPr>
            <p:cNvPr name="Freeform 10" id="10"/>
            <p:cNvSpPr/>
            <p:nvPr/>
          </p:nvSpPr>
          <p:spPr>
            <a:xfrm flipH="false" flipV="false" rot="0">
              <a:off x="0" y="0"/>
              <a:ext cx="410150" cy="410150"/>
            </a:xfrm>
            <a:custGeom>
              <a:avLst/>
              <a:gdLst/>
              <a:ahLst/>
              <a:cxnLst/>
              <a:rect r="r" b="b" t="t" l="l"/>
              <a:pathLst>
                <a:path h="410150" w="410150">
                  <a:moveTo>
                    <a:pt x="0" y="0"/>
                  </a:moveTo>
                  <a:lnTo>
                    <a:pt x="410150" y="0"/>
                  </a:lnTo>
                  <a:lnTo>
                    <a:pt x="410150" y="410150"/>
                  </a:lnTo>
                  <a:lnTo>
                    <a:pt x="0" y="410150"/>
                  </a:lnTo>
                  <a:close/>
                </a:path>
              </a:pathLst>
            </a:custGeom>
            <a:solidFill>
              <a:srgbClr val="203162"/>
            </a:solidFill>
          </p:spPr>
        </p:sp>
        <p:sp>
          <p:nvSpPr>
            <p:cNvPr name="TextBox 11" id="11"/>
            <p:cNvSpPr txBox="true"/>
            <p:nvPr/>
          </p:nvSpPr>
          <p:spPr>
            <a:xfrm>
              <a:off x="0" y="38100"/>
              <a:ext cx="410150" cy="372050"/>
            </a:xfrm>
            <a:prstGeom prst="rect">
              <a:avLst/>
            </a:prstGeom>
          </p:spPr>
          <p:txBody>
            <a:bodyPr anchor="ctr" rtlCol="false" tIns="50800" lIns="50800" bIns="50800" rIns="50800"/>
            <a:lstStyle/>
            <a:p>
              <a:pPr algn="ctr">
                <a:lnSpc>
                  <a:spcPts val="2186"/>
                </a:lnSpc>
              </a:pPr>
            </a:p>
          </p:txBody>
        </p:sp>
      </p:grpSp>
      <p:sp>
        <p:nvSpPr>
          <p:cNvPr name="Freeform 12" id="12"/>
          <p:cNvSpPr/>
          <p:nvPr/>
        </p:nvSpPr>
        <p:spPr>
          <a:xfrm flipH="false" flipV="false" rot="0">
            <a:off x="16239046" y="2552977"/>
            <a:ext cx="847275" cy="1078707"/>
          </a:xfrm>
          <a:custGeom>
            <a:avLst/>
            <a:gdLst/>
            <a:ahLst/>
            <a:cxnLst/>
            <a:rect r="r" b="b" t="t" l="l"/>
            <a:pathLst>
              <a:path h="1078707" w="847275">
                <a:moveTo>
                  <a:pt x="0" y="0"/>
                </a:moveTo>
                <a:lnTo>
                  <a:pt x="847275" y="0"/>
                </a:lnTo>
                <a:lnTo>
                  <a:pt x="847275" y="1078706"/>
                </a:lnTo>
                <a:lnTo>
                  <a:pt x="0" y="1078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5290838" y="9258300"/>
            <a:ext cx="2150490" cy="498494"/>
            <a:chOff x="0" y="0"/>
            <a:chExt cx="2867320" cy="664659"/>
          </a:xfrm>
        </p:grpSpPr>
        <p:sp>
          <p:nvSpPr>
            <p:cNvPr name="TextBox 14" id="14"/>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sp>
        <p:nvSpPr>
          <p:cNvPr name="Freeform 15" id="15"/>
          <p:cNvSpPr/>
          <p:nvPr/>
        </p:nvSpPr>
        <p:spPr>
          <a:xfrm flipH="true" flipV="false" rot="0">
            <a:off x="741010" y="2344588"/>
            <a:ext cx="1240597" cy="498494"/>
          </a:xfrm>
          <a:custGeom>
            <a:avLst/>
            <a:gdLst/>
            <a:ahLst/>
            <a:cxnLst/>
            <a:rect r="r" b="b" t="t" l="l"/>
            <a:pathLst>
              <a:path h="498494" w="1240597">
                <a:moveTo>
                  <a:pt x="1240597" y="0"/>
                </a:moveTo>
                <a:lnTo>
                  <a:pt x="0" y="0"/>
                </a:lnTo>
                <a:lnTo>
                  <a:pt x="0" y="498495"/>
                </a:lnTo>
                <a:lnTo>
                  <a:pt x="1240597" y="498495"/>
                </a:lnTo>
                <a:lnTo>
                  <a:pt x="124059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028700" y="266700"/>
            <a:ext cx="9544495" cy="1314450"/>
          </a:xfrm>
          <a:prstGeom prst="rect">
            <a:avLst/>
          </a:prstGeom>
        </p:spPr>
        <p:txBody>
          <a:bodyPr anchor="t" rtlCol="false" tIns="0" lIns="0" bIns="0" rIns="0">
            <a:spAutoFit/>
          </a:bodyPr>
          <a:lstStyle/>
          <a:p>
            <a:pPr algn="l">
              <a:lnSpc>
                <a:spcPts val="8769"/>
              </a:lnSpc>
            </a:pPr>
            <a:r>
              <a:rPr lang="en-US" sz="7307" b="true">
                <a:solidFill>
                  <a:srgbClr val="203162"/>
                </a:solidFill>
                <a:latin typeface="Agrandir Bold"/>
                <a:ea typeface="Agrandir Bold"/>
                <a:cs typeface="Agrandir Bold"/>
                <a:sym typeface="Agrandir Bold"/>
              </a:rPr>
              <a:t>Data Preprocessing</a:t>
            </a:r>
          </a:p>
        </p:txBody>
      </p:sp>
      <p:sp>
        <p:nvSpPr>
          <p:cNvPr name="AutoShape 17" id="17"/>
          <p:cNvSpPr/>
          <p:nvPr/>
        </p:nvSpPr>
        <p:spPr>
          <a:xfrm flipV="true">
            <a:off x="1981607" y="2593836"/>
            <a:ext cx="10705638" cy="19050"/>
          </a:xfrm>
          <a:prstGeom prst="line">
            <a:avLst/>
          </a:prstGeom>
          <a:ln cap="flat" w="38100">
            <a:solidFill>
              <a:srgbClr val="021D4A"/>
            </a:solidFill>
            <a:prstDash val="sysDot"/>
            <a:headEnd type="none" len="sm" w="sm"/>
            <a:tailEnd type="none" len="sm" w="sm"/>
          </a:ln>
        </p:spPr>
      </p:sp>
      <p:grpSp>
        <p:nvGrpSpPr>
          <p:cNvPr name="Group 18" id="18"/>
          <p:cNvGrpSpPr/>
          <p:nvPr/>
        </p:nvGrpSpPr>
        <p:grpSpPr>
          <a:xfrm rot="0">
            <a:off x="1933982" y="1967938"/>
            <a:ext cx="3346845" cy="1461960"/>
            <a:chOff x="0" y="0"/>
            <a:chExt cx="4462460" cy="1949280"/>
          </a:xfrm>
        </p:grpSpPr>
        <p:sp>
          <p:nvSpPr>
            <p:cNvPr name="Freeform 19" id="19"/>
            <p:cNvSpPr/>
            <p:nvPr/>
          </p:nvSpPr>
          <p:spPr>
            <a:xfrm flipH="false" flipV="false" rot="0">
              <a:off x="0" y="0"/>
              <a:ext cx="4462460" cy="1949280"/>
            </a:xfrm>
            <a:custGeom>
              <a:avLst/>
              <a:gdLst/>
              <a:ahLst/>
              <a:cxnLst/>
              <a:rect r="r" b="b" t="t" l="l"/>
              <a:pathLst>
                <a:path h="1949280" w="4462460">
                  <a:moveTo>
                    <a:pt x="0" y="0"/>
                  </a:moveTo>
                  <a:lnTo>
                    <a:pt x="4462460" y="0"/>
                  </a:lnTo>
                  <a:lnTo>
                    <a:pt x="4462460" y="1949280"/>
                  </a:lnTo>
                  <a:lnTo>
                    <a:pt x="0" y="1949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1252635" y="596512"/>
              <a:ext cx="1957189" cy="456986"/>
            </a:xfrm>
            <a:prstGeom prst="rect">
              <a:avLst/>
            </a:prstGeom>
          </p:spPr>
          <p:txBody>
            <a:bodyPr anchor="t" rtlCol="false" tIns="0" lIns="0" bIns="0" rIns="0">
              <a:spAutoFit/>
            </a:bodyPr>
            <a:lstStyle/>
            <a:p>
              <a:pPr algn="ctr">
                <a:lnSpc>
                  <a:spcPts val="2186"/>
                </a:lnSpc>
                <a:spcBef>
                  <a:spcPct val="0"/>
                </a:spcBef>
              </a:pPr>
              <a:r>
                <a:rPr lang="en-US" b="true" sz="2164">
                  <a:solidFill>
                    <a:srgbClr val="FFFFFF"/>
                  </a:solidFill>
                  <a:latin typeface="Agrandir Bold"/>
                  <a:ea typeface="Agrandir Bold"/>
                  <a:cs typeface="Agrandir Bold"/>
                  <a:sym typeface="Agrandir Bold"/>
                </a:rPr>
                <a:t>Null Values</a:t>
              </a:r>
            </a:p>
          </p:txBody>
        </p:sp>
      </p:grpSp>
      <p:grpSp>
        <p:nvGrpSpPr>
          <p:cNvPr name="Group 21" id="21"/>
          <p:cNvGrpSpPr/>
          <p:nvPr/>
        </p:nvGrpSpPr>
        <p:grpSpPr>
          <a:xfrm rot="0">
            <a:off x="5913973" y="1967938"/>
            <a:ext cx="3346845" cy="1461960"/>
            <a:chOff x="0" y="0"/>
            <a:chExt cx="4462460" cy="1949280"/>
          </a:xfrm>
        </p:grpSpPr>
        <p:sp>
          <p:nvSpPr>
            <p:cNvPr name="Freeform 22" id="22"/>
            <p:cNvSpPr/>
            <p:nvPr/>
          </p:nvSpPr>
          <p:spPr>
            <a:xfrm flipH="false" flipV="false" rot="0">
              <a:off x="0" y="0"/>
              <a:ext cx="4462460" cy="1949280"/>
            </a:xfrm>
            <a:custGeom>
              <a:avLst/>
              <a:gdLst/>
              <a:ahLst/>
              <a:cxnLst/>
              <a:rect r="r" b="b" t="t" l="l"/>
              <a:pathLst>
                <a:path h="1949280" w="4462460">
                  <a:moveTo>
                    <a:pt x="0" y="0"/>
                  </a:moveTo>
                  <a:lnTo>
                    <a:pt x="4462460" y="0"/>
                  </a:lnTo>
                  <a:lnTo>
                    <a:pt x="4462460" y="1949280"/>
                  </a:lnTo>
                  <a:lnTo>
                    <a:pt x="0" y="1949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626318" y="596512"/>
              <a:ext cx="3209824" cy="456986"/>
            </a:xfrm>
            <a:prstGeom prst="rect">
              <a:avLst/>
            </a:prstGeom>
          </p:spPr>
          <p:txBody>
            <a:bodyPr anchor="t" rtlCol="false" tIns="0" lIns="0" bIns="0" rIns="0">
              <a:spAutoFit/>
            </a:bodyPr>
            <a:lstStyle/>
            <a:p>
              <a:pPr algn="ctr">
                <a:lnSpc>
                  <a:spcPts val="2186"/>
                </a:lnSpc>
                <a:spcBef>
                  <a:spcPct val="0"/>
                </a:spcBef>
              </a:pPr>
              <a:r>
                <a:rPr lang="en-US" b="true" sz="2164">
                  <a:solidFill>
                    <a:srgbClr val="FFFFFF"/>
                  </a:solidFill>
                  <a:latin typeface="Agrandir Bold"/>
                  <a:ea typeface="Agrandir Bold"/>
                  <a:cs typeface="Agrandir Bold"/>
                  <a:sym typeface="Agrandir Bold"/>
                </a:rPr>
                <a:t>Duplicated Data</a:t>
              </a:r>
            </a:p>
          </p:txBody>
        </p:sp>
      </p:grpSp>
      <p:grpSp>
        <p:nvGrpSpPr>
          <p:cNvPr name="Group 24" id="24"/>
          <p:cNvGrpSpPr/>
          <p:nvPr/>
        </p:nvGrpSpPr>
        <p:grpSpPr>
          <a:xfrm rot="0">
            <a:off x="9889467" y="1967938"/>
            <a:ext cx="3346845" cy="1461960"/>
            <a:chOff x="0" y="0"/>
            <a:chExt cx="4462460" cy="1949280"/>
          </a:xfrm>
        </p:grpSpPr>
        <p:sp>
          <p:nvSpPr>
            <p:cNvPr name="Freeform 25" id="25"/>
            <p:cNvSpPr/>
            <p:nvPr/>
          </p:nvSpPr>
          <p:spPr>
            <a:xfrm flipH="false" flipV="false" rot="0">
              <a:off x="0" y="0"/>
              <a:ext cx="4462460" cy="1949280"/>
            </a:xfrm>
            <a:custGeom>
              <a:avLst/>
              <a:gdLst/>
              <a:ahLst/>
              <a:cxnLst/>
              <a:rect r="r" b="b" t="t" l="l"/>
              <a:pathLst>
                <a:path h="1949280" w="4462460">
                  <a:moveTo>
                    <a:pt x="0" y="0"/>
                  </a:moveTo>
                  <a:lnTo>
                    <a:pt x="4462460" y="0"/>
                  </a:lnTo>
                  <a:lnTo>
                    <a:pt x="4462460" y="1949280"/>
                  </a:lnTo>
                  <a:lnTo>
                    <a:pt x="0" y="1949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1252635" y="596512"/>
              <a:ext cx="1957189" cy="456986"/>
            </a:xfrm>
            <a:prstGeom prst="rect">
              <a:avLst/>
            </a:prstGeom>
          </p:spPr>
          <p:txBody>
            <a:bodyPr anchor="t" rtlCol="false" tIns="0" lIns="0" bIns="0" rIns="0">
              <a:spAutoFit/>
            </a:bodyPr>
            <a:lstStyle/>
            <a:p>
              <a:pPr algn="ctr">
                <a:lnSpc>
                  <a:spcPts val="2186"/>
                </a:lnSpc>
                <a:spcBef>
                  <a:spcPct val="0"/>
                </a:spcBef>
              </a:pPr>
              <a:r>
                <a:rPr lang="en-US" b="true" sz="2164">
                  <a:solidFill>
                    <a:srgbClr val="FFFFFF"/>
                  </a:solidFill>
                  <a:latin typeface="Agrandir Bold"/>
                  <a:ea typeface="Agrandir Bold"/>
                  <a:cs typeface="Agrandir Bold"/>
                  <a:sym typeface="Agrandir Bold"/>
                </a:rPr>
                <a:t>Outliers</a:t>
              </a:r>
            </a:p>
          </p:txBody>
        </p:sp>
      </p:grpSp>
      <p:sp>
        <p:nvSpPr>
          <p:cNvPr name="AutoShape 27" id="27"/>
          <p:cNvSpPr/>
          <p:nvPr/>
        </p:nvSpPr>
        <p:spPr>
          <a:xfrm>
            <a:off x="2287505" y="5553674"/>
            <a:ext cx="10352149" cy="78501"/>
          </a:xfrm>
          <a:prstGeom prst="line">
            <a:avLst/>
          </a:prstGeom>
          <a:ln cap="flat" w="38100">
            <a:solidFill>
              <a:srgbClr val="021D4A"/>
            </a:solidFill>
            <a:prstDash val="sysDot"/>
            <a:headEnd type="none" len="sm" w="sm"/>
            <a:tailEnd type="none" len="sm" w="sm"/>
          </a:ln>
        </p:spPr>
      </p:sp>
      <p:sp>
        <p:nvSpPr>
          <p:cNvPr name="Freeform 28" id="28"/>
          <p:cNvSpPr/>
          <p:nvPr/>
        </p:nvSpPr>
        <p:spPr>
          <a:xfrm flipH="false" flipV="false" rot="0">
            <a:off x="10375242" y="4901195"/>
            <a:ext cx="3346845" cy="1461960"/>
          </a:xfrm>
          <a:custGeom>
            <a:avLst/>
            <a:gdLst/>
            <a:ahLst/>
            <a:cxnLst/>
            <a:rect r="r" b="b" t="t" l="l"/>
            <a:pathLst>
              <a:path h="1461960" w="3346845">
                <a:moveTo>
                  <a:pt x="0" y="0"/>
                </a:moveTo>
                <a:lnTo>
                  <a:pt x="3346845" y="0"/>
                </a:lnTo>
                <a:lnTo>
                  <a:pt x="3346845" y="1461960"/>
                </a:lnTo>
                <a:lnTo>
                  <a:pt x="0" y="14619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10760654" y="5329850"/>
            <a:ext cx="2576022" cy="347502"/>
          </a:xfrm>
          <a:prstGeom prst="rect">
            <a:avLst/>
          </a:prstGeom>
        </p:spPr>
        <p:txBody>
          <a:bodyPr anchor="t" rtlCol="false" tIns="0" lIns="0" bIns="0" rIns="0">
            <a:spAutoFit/>
          </a:bodyPr>
          <a:lstStyle/>
          <a:p>
            <a:pPr algn="ctr">
              <a:lnSpc>
                <a:spcPts val="2186"/>
              </a:lnSpc>
              <a:spcBef>
                <a:spcPct val="0"/>
              </a:spcBef>
            </a:pPr>
            <a:r>
              <a:rPr lang="en-US" b="true" sz="2164">
                <a:solidFill>
                  <a:srgbClr val="FFFFFF"/>
                </a:solidFill>
                <a:latin typeface="Agrandir Bold"/>
                <a:ea typeface="Agrandir Bold"/>
                <a:cs typeface="Agrandir Bold"/>
                <a:sym typeface="Agrandir Bold"/>
              </a:rPr>
              <a:t>Merging Data</a:t>
            </a:r>
          </a:p>
        </p:txBody>
      </p:sp>
      <p:sp>
        <p:nvSpPr>
          <p:cNvPr name="Freeform 30" id="30"/>
          <p:cNvSpPr/>
          <p:nvPr/>
        </p:nvSpPr>
        <p:spPr>
          <a:xfrm flipH="false" flipV="false" rot="0">
            <a:off x="5913973" y="4986920"/>
            <a:ext cx="3346845" cy="1461960"/>
          </a:xfrm>
          <a:custGeom>
            <a:avLst/>
            <a:gdLst/>
            <a:ahLst/>
            <a:cxnLst/>
            <a:rect r="r" b="b" t="t" l="l"/>
            <a:pathLst>
              <a:path h="1461960" w="3346845">
                <a:moveTo>
                  <a:pt x="0" y="0"/>
                </a:moveTo>
                <a:lnTo>
                  <a:pt x="3346844" y="0"/>
                </a:lnTo>
                <a:lnTo>
                  <a:pt x="3346844" y="1461960"/>
                </a:lnTo>
                <a:lnTo>
                  <a:pt x="0" y="14619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6152817" y="5448899"/>
            <a:ext cx="2869157" cy="347502"/>
          </a:xfrm>
          <a:prstGeom prst="rect">
            <a:avLst/>
          </a:prstGeom>
        </p:spPr>
        <p:txBody>
          <a:bodyPr anchor="t" rtlCol="false" tIns="0" lIns="0" bIns="0" rIns="0">
            <a:spAutoFit/>
          </a:bodyPr>
          <a:lstStyle/>
          <a:p>
            <a:pPr algn="ctr">
              <a:lnSpc>
                <a:spcPts val="2186"/>
              </a:lnSpc>
              <a:spcBef>
                <a:spcPct val="0"/>
              </a:spcBef>
            </a:pPr>
            <a:r>
              <a:rPr lang="en-US" b="true" sz="2164">
                <a:solidFill>
                  <a:srgbClr val="FFFFFF"/>
                </a:solidFill>
                <a:latin typeface="Agrandir Bold"/>
                <a:ea typeface="Agrandir Bold"/>
                <a:cs typeface="Agrandir Bold"/>
                <a:sym typeface="Agrandir Bold"/>
              </a:rPr>
              <a:t>Feature Transform</a:t>
            </a:r>
          </a:p>
        </p:txBody>
      </p:sp>
      <p:sp>
        <p:nvSpPr>
          <p:cNvPr name="Freeform 32" id="32"/>
          <p:cNvSpPr/>
          <p:nvPr/>
        </p:nvSpPr>
        <p:spPr>
          <a:xfrm flipH="false" flipV="false" rot="0">
            <a:off x="1933982" y="4901195"/>
            <a:ext cx="3346845" cy="1461960"/>
          </a:xfrm>
          <a:custGeom>
            <a:avLst/>
            <a:gdLst/>
            <a:ahLst/>
            <a:cxnLst/>
            <a:rect r="r" b="b" t="t" l="l"/>
            <a:pathLst>
              <a:path h="1461960" w="3346845">
                <a:moveTo>
                  <a:pt x="0" y="0"/>
                </a:moveTo>
                <a:lnTo>
                  <a:pt x="3346845" y="0"/>
                </a:lnTo>
                <a:lnTo>
                  <a:pt x="3346845" y="1461960"/>
                </a:lnTo>
                <a:lnTo>
                  <a:pt x="0" y="14619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2323424" y="5232286"/>
            <a:ext cx="2639799" cy="623727"/>
          </a:xfrm>
          <a:prstGeom prst="rect">
            <a:avLst/>
          </a:prstGeom>
        </p:spPr>
        <p:txBody>
          <a:bodyPr anchor="t" rtlCol="false" tIns="0" lIns="0" bIns="0" rIns="0">
            <a:spAutoFit/>
          </a:bodyPr>
          <a:lstStyle/>
          <a:p>
            <a:pPr algn="ctr">
              <a:lnSpc>
                <a:spcPts val="2186"/>
              </a:lnSpc>
              <a:spcBef>
                <a:spcPct val="0"/>
              </a:spcBef>
            </a:pPr>
            <a:r>
              <a:rPr lang="en-US" b="true" sz="2164">
                <a:solidFill>
                  <a:srgbClr val="FFFFFF"/>
                </a:solidFill>
                <a:latin typeface="Agrandir Bold"/>
                <a:ea typeface="Agrandir Bold"/>
                <a:cs typeface="Agrandir Bold"/>
                <a:sym typeface="Agrandir Bold"/>
              </a:rPr>
              <a:t>Feature Encoding &amp; Extraction</a:t>
            </a:r>
          </a:p>
        </p:txBody>
      </p:sp>
      <p:grpSp>
        <p:nvGrpSpPr>
          <p:cNvPr name="Group 34" id="34"/>
          <p:cNvGrpSpPr/>
          <p:nvPr/>
        </p:nvGrpSpPr>
        <p:grpSpPr>
          <a:xfrm rot="0">
            <a:off x="1933982" y="7710615"/>
            <a:ext cx="11302331" cy="1547685"/>
            <a:chOff x="0" y="0"/>
            <a:chExt cx="15069774" cy="2063580"/>
          </a:xfrm>
        </p:grpSpPr>
        <p:sp>
          <p:nvSpPr>
            <p:cNvPr name="AutoShape 35" id="35"/>
            <p:cNvSpPr/>
            <p:nvPr/>
          </p:nvSpPr>
          <p:spPr>
            <a:xfrm>
              <a:off x="471364" y="869972"/>
              <a:ext cx="13802865" cy="104668"/>
            </a:xfrm>
            <a:prstGeom prst="line">
              <a:avLst/>
            </a:prstGeom>
            <a:ln cap="flat" w="50800">
              <a:solidFill>
                <a:srgbClr val="021D4A"/>
              </a:solidFill>
              <a:prstDash val="sysDot"/>
              <a:headEnd type="none" len="sm" w="sm"/>
              <a:tailEnd type="none" len="sm" w="sm"/>
            </a:ln>
          </p:spPr>
        </p:sp>
        <p:sp>
          <p:nvSpPr>
            <p:cNvPr name="Freeform 36" id="36"/>
            <p:cNvSpPr/>
            <p:nvPr/>
          </p:nvSpPr>
          <p:spPr>
            <a:xfrm flipH="false" flipV="false" rot="0">
              <a:off x="10607314" y="114300"/>
              <a:ext cx="4462460" cy="1949280"/>
            </a:xfrm>
            <a:custGeom>
              <a:avLst/>
              <a:gdLst/>
              <a:ahLst/>
              <a:cxnLst/>
              <a:rect r="r" b="b" t="t" l="l"/>
              <a:pathLst>
                <a:path h="1949280" w="4462460">
                  <a:moveTo>
                    <a:pt x="0" y="0"/>
                  </a:moveTo>
                  <a:lnTo>
                    <a:pt x="4462460" y="0"/>
                  </a:lnTo>
                  <a:lnTo>
                    <a:pt x="4462460" y="1949280"/>
                  </a:lnTo>
                  <a:lnTo>
                    <a:pt x="0" y="1949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7" id="37"/>
            <p:cNvSpPr txBox="true"/>
            <p:nvPr/>
          </p:nvSpPr>
          <p:spPr>
            <a:xfrm rot="0">
              <a:off x="11121196" y="736622"/>
              <a:ext cx="3434696" cy="456986"/>
            </a:xfrm>
            <a:prstGeom prst="rect">
              <a:avLst/>
            </a:prstGeom>
          </p:spPr>
          <p:txBody>
            <a:bodyPr anchor="t" rtlCol="false" tIns="0" lIns="0" bIns="0" rIns="0">
              <a:spAutoFit/>
            </a:bodyPr>
            <a:lstStyle/>
            <a:p>
              <a:pPr algn="ctr">
                <a:lnSpc>
                  <a:spcPts val="2186"/>
                </a:lnSpc>
                <a:spcBef>
                  <a:spcPct val="0"/>
                </a:spcBef>
              </a:pPr>
              <a:r>
                <a:rPr lang="en-US" b="true" sz="2164">
                  <a:solidFill>
                    <a:srgbClr val="FFFFFF"/>
                  </a:solidFill>
                  <a:latin typeface="Agrandir Bold"/>
                  <a:ea typeface="Agrandir Bold"/>
                  <a:cs typeface="Agrandir Bold"/>
                  <a:sym typeface="Agrandir Bold"/>
                </a:rPr>
                <a:t>Feature Selection</a:t>
              </a:r>
            </a:p>
          </p:txBody>
        </p:sp>
        <p:sp>
          <p:nvSpPr>
            <p:cNvPr name="Freeform 38" id="38"/>
            <p:cNvSpPr/>
            <p:nvPr/>
          </p:nvSpPr>
          <p:spPr>
            <a:xfrm flipH="false" flipV="false" rot="0">
              <a:off x="5306654" y="114300"/>
              <a:ext cx="4462460" cy="1949280"/>
            </a:xfrm>
            <a:custGeom>
              <a:avLst/>
              <a:gdLst/>
              <a:ahLst/>
              <a:cxnLst/>
              <a:rect r="r" b="b" t="t" l="l"/>
              <a:pathLst>
                <a:path h="1949280" w="4462460">
                  <a:moveTo>
                    <a:pt x="0" y="0"/>
                  </a:moveTo>
                  <a:lnTo>
                    <a:pt x="4462460" y="0"/>
                  </a:lnTo>
                  <a:lnTo>
                    <a:pt x="4462460" y="1949280"/>
                  </a:lnTo>
                  <a:lnTo>
                    <a:pt x="0" y="1949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9" id="39"/>
            <p:cNvSpPr txBox="true"/>
            <p:nvPr/>
          </p:nvSpPr>
          <p:spPr>
            <a:xfrm rot="0">
              <a:off x="5625113" y="736622"/>
              <a:ext cx="3825542" cy="456986"/>
            </a:xfrm>
            <a:prstGeom prst="rect">
              <a:avLst/>
            </a:prstGeom>
          </p:spPr>
          <p:txBody>
            <a:bodyPr anchor="t" rtlCol="false" tIns="0" lIns="0" bIns="0" rIns="0">
              <a:spAutoFit/>
            </a:bodyPr>
            <a:lstStyle/>
            <a:p>
              <a:pPr algn="ctr">
                <a:lnSpc>
                  <a:spcPts val="2186"/>
                </a:lnSpc>
                <a:spcBef>
                  <a:spcPct val="0"/>
                </a:spcBef>
              </a:pPr>
              <a:r>
                <a:rPr lang="en-US" b="true" sz="2164">
                  <a:solidFill>
                    <a:srgbClr val="FFFFFF"/>
                  </a:solidFill>
                  <a:latin typeface="Agrandir Bold"/>
                  <a:ea typeface="Agrandir Bold"/>
                  <a:cs typeface="Agrandir Bold"/>
                  <a:sym typeface="Agrandir Bold"/>
                </a:rPr>
                <a:t>Imbalance Data</a:t>
              </a:r>
            </a:p>
          </p:txBody>
        </p:sp>
        <p:sp>
          <p:nvSpPr>
            <p:cNvPr name="Freeform 40" id="40"/>
            <p:cNvSpPr/>
            <p:nvPr/>
          </p:nvSpPr>
          <p:spPr>
            <a:xfrm flipH="false" flipV="false" rot="0">
              <a:off x="0" y="0"/>
              <a:ext cx="4462460" cy="1949280"/>
            </a:xfrm>
            <a:custGeom>
              <a:avLst/>
              <a:gdLst/>
              <a:ahLst/>
              <a:cxnLst/>
              <a:rect r="r" b="b" t="t" l="l"/>
              <a:pathLst>
                <a:path h="1949280" w="4462460">
                  <a:moveTo>
                    <a:pt x="0" y="0"/>
                  </a:moveTo>
                  <a:lnTo>
                    <a:pt x="4462460" y="0"/>
                  </a:lnTo>
                  <a:lnTo>
                    <a:pt x="4462460" y="1949280"/>
                  </a:lnTo>
                  <a:lnTo>
                    <a:pt x="0" y="1949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1" id="41"/>
            <p:cNvSpPr txBox="true"/>
            <p:nvPr/>
          </p:nvSpPr>
          <p:spPr>
            <a:xfrm rot="0">
              <a:off x="471364" y="631954"/>
              <a:ext cx="3519732" cy="456986"/>
            </a:xfrm>
            <a:prstGeom prst="rect">
              <a:avLst/>
            </a:prstGeom>
          </p:spPr>
          <p:txBody>
            <a:bodyPr anchor="t" rtlCol="false" tIns="0" lIns="0" bIns="0" rIns="0">
              <a:spAutoFit/>
            </a:bodyPr>
            <a:lstStyle/>
            <a:p>
              <a:pPr algn="ctr">
                <a:lnSpc>
                  <a:spcPts val="2186"/>
                </a:lnSpc>
                <a:spcBef>
                  <a:spcPct val="0"/>
                </a:spcBef>
              </a:pPr>
              <a:r>
                <a:rPr lang="en-US" b="true" sz="2164">
                  <a:solidFill>
                    <a:srgbClr val="FFFFFF"/>
                  </a:solidFill>
                  <a:latin typeface="Agrandir Bold"/>
                  <a:ea typeface="Agrandir Bold"/>
                  <a:cs typeface="Agrandir Bold"/>
                  <a:sym typeface="Agrandir Bold"/>
                </a:rPr>
                <a:t>Train Test Split</a:t>
              </a:r>
            </a:p>
          </p:txBody>
        </p:sp>
      </p:grpSp>
      <p:sp>
        <p:nvSpPr>
          <p:cNvPr name="AutoShape 42" id="42"/>
          <p:cNvSpPr/>
          <p:nvPr/>
        </p:nvSpPr>
        <p:spPr>
          <a:xfrm>
            <a:off x="13236312" y="2698918"/>
            <a:ext cx="15033" cy="2996552"/>
          </a:xfrm>
          <a:prstGeom prst="line">
            <a:avLst/>
          </a:prstGeom>
          <a:ln cap="flat" w="38100">
            <a:solidFill>
              <a:srgbClr val="021D4A"/>
            </a:solidFill>
            <a:prstDash val="sysDot"/>
            <a:headEnd type="none" len="sm" w="sm"/>
            <a:tailEnd type="none" len="sm" w="sm"/>
          </a:ln>
        </p:spPr>
      </p:sp>
      <p:sp>
        <p:nvSpPr>
          <p:cNvPr name="AutoShape 43" id="43"/>
          <p:cNvSpPr/>
          <p:nvPr/>
        </p:nvSpPr>
        <p:spPr>
          <a:xfrm flipV="true">
            <a:off x="1974392" y="5490121"/>
            <a:ext cx="7215" cy="2850803"/>
          </a:xfrm>
          <a:prstGeom prst="line">
            <a:avLst/>
          </a:prstGeom>
          <a:ln cap="flat" w="38100">
            <a:solidFill>
              <a:srgbClr val="021D4A"/>
            </a:solidFill>
            <a:prstDash val="sysDot"/>
            <a:headEnd type="none" len="sm" w="sm"/>
            <a:tailEnd type="none" len="sm" w="sm"/>
          </a:ln>
        </p:spPr>
      </p:sp>
      <p:sp>
        <p:nvSpPr>
          <p:cNvPr name="TextBox 44" id="44"/>
          <p:cNvSpPr txBox="true"/>
          <p:nvPr/>
        </p:nvSpPr>
        <p:spPr>
          <a:xfrm rot="0">
            <a:off x="2251586" y="3440802"/>
            <a:ext cx="2711636" cy="822245"/>
          </a:xfrm>
          <a:prstGeom prst="rect">
            <a:avLst/>
          </a:prstGeom>
        </p:spPr>
        <p:txBody>
          <a:bodyPr anchor="t" rtlCol="false" tIns="0" lIns="0" bIns="0" rIns="0">
            <a:spAutoFit/>
          </a:bodyPr>
          <a:lstStyle/>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Null value over 40%: Drop features atau isi  dengan 0.</a:t>
            </a:r>
          </a:p>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under 40%: isi dengan median dan modus.</a:t>
            </a:r>
          </a:p>
        </p:txBody>
      </p:sp>
      <p:sp>
        <p:nvSpPr>
          <p:cNvPr name="TextBox 45" id="45"/>
          <p:cNvSpPr txBox="true"/>
          <p:nvPr/>
        </p:nvSpPr>
        <p:spPr>
          <a:xfrm rot="0">
            <a:off x="6231577" y="3440802"/>
            <a:ext cx="2711636" cy="193595"/>
          </a:xfrm>
          <a:prstGeom prst="rect">
            <a:avLst/>
          </a:prstGeom>
        </p:spPr>
        <p:txBody>
          <a:bodyPr anchor="t" rtlCol="false" tIns="0" lIns="0" bIns="0" rIns="0">
            <a:spAutoFit/>
          </a:bodyPr>
          <a:lstStyle/>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Tidak ada data duplikat.</a:t>
            </a:r>
          </a:p>
        </p:txBody>
      </p:sp>
      <p:sp>
        <p:nvSpPr>
          <p:cNvPr name="TextBox 46" id="46"/>
          <p:cNvSpPr txBox="true"/>
          <p:nvPr/>
        </p:nvSpPr>
        <p:spPr>
          <a:xfrm rot="0">
            <a:off x="10132027" y="3467829"/>
            <a:ext cx="2711636" cy="1031795"/>
          </a:xfrm>
          <a:prstGeom prst="rect">
            <a:avLst/>
          </a:prstGeom>
        </p:spPr>
        <p:txBody>
          <a:bodyPr anchor="t" rtlCol="false" tIns="0" lIns="0" bIns="0" rIns="0">
            <a:spAutoFit/>
          </a:bodyPr>
          <a:lstStyle/>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Tidak handling outliers karena masih acceptable.</a:t>
            </a:r>
          </a:p>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Agar model mampu belajar dan memprediksi untuk data baru yang kemungkinan outliers.</a:t>
            </a:r>
          </a:p>
        </p:txBody>
      </p:sp>
      <p:sp>
        <p:nvSpPr>
          <p:cNvPr name="TextBox 47" id="47"/>
          <p:cNvSpPr txBox="true"/>
          <p:nvPr/>
        </p:nvSpPr>
        <p:spPr>
          <a:xfrm rot="0">
            <a:off x="2087911" y="6325055"/>
            <a:ext cx="2711636" cy="1241345"/>
          </a:xfrm>
          <a:prstGeom prst="rect">
            <a:avLst/>
          </a:prstGeom>
        </p:spPr>
        <p:txBody>
          <a:bodyPr anchor="t" rtlCol="false" tIns="0" lIns="0" bIns="0" rIns="0">
            <a:spAutoFit/>
          </a:bodyPr>
          <a:lstStyle/>
          <a:p>
            <a:pPr algn="l"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Tipe data distinct dan ordinal dilakukan Label Encoding.</a:t>
            </a:r>
          </a:p>
          <a:p>
            <a:pPr algn="l"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Application_{train | test}: DEBT_TO_INCOME</a:t>
            </a:r>
          </a:p>
          <a:p>
            <a:pPr algn="l"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Credit Card Balance:  LIMIT_RATIO</a:t>
            </a:r>
          </a:p>
          <a:p>
            <a:pPr algn="l">
              <a:lnSpc>
                <a:spcPts val="1671"/>
              </a:lnSpc>
            </a:pPr>
          </a:p>
        </p:txBody>
      </p:sp>
      <p:sp>
        <p:nvSpPr>
          <p:cNvPr name="TextBox 48" id="48"/>
          <p:cNvSpPr txBox="true"/>
          <p:nvPr/>
        </p:nvSpPr>
        <p:spPr>
          <a:xfrm rot="0">
            <a:off x="6231577" y="6410780"/>
            <a:ext cx="2711636" cy="822245"/>
          </a:xfrm>
          <a:prstGeom prst="rect">
            <a:avLst/>
          </a:prstGeom>
        </p:spPr>
        <p:txBody>
          <a:bodyPr anchor="t" rtlCol="false" tIns="0" lIns="0" bIns="0" rIns="0">
            <a:spAutoFit/>
          </a:bodyPr>
          <a:lstStyle/>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Handling skewness dengan metode Yeo-Johnson.</a:t>
            </a:r>
          </a:p>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Menyamakan skala dengan Standardization.</a:t>
            </a:r>
          </a:p>
        </p:txBody>
      </p:sp>
      <p:sp>
        <p:nvSpPr>
          <p:cNvPr name="TextBox 49" id="49"/>
          <p:cNvSpPr txBox="true"/>
          <p:nvPr/>
        </p:nvSpPr>
        <p:spPr>
          <a:xfrm rot="0">
            <a:off x="10207072" y="6488528"/>
            <a:ext cx="2711636" cy="612695"/>
          </a:xfrm>
          <a:prstGeom prst="rect">
            <a:avLst/>
          </a:prstGeom>
        </p:spPr>
        <p:txBody>
          <a:bodyPr anchor="t" rtlCol="false" tIns="0" lIns="0" bIns="0" rIns="0">
            <a:spAutoFit/>
          </a:bodyPr>
          <a:lstStyle/>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Aggregate dataset berdasarkan SK_ID_CURR dan digabungkan ke dataset application_{train|test}</a:t>
            </a:r>
          </a:p>
        </p:txBody>
      </p:sp>
      <p:sp>
        <p:nvSpPr>
          <p:cNvPr name="TextBox 50" id="50"/>
          <p:cNvSpPr txBox="true"/>
          <p:nvPr/>
        </p:nvSpPr>
        <p:spPr>
          <a:xfrm rot="0">
            <a:off x="2251586" y="9220200"/>
            <a:ext cx="2711636" cy="822245"/>
          </a:xfrm>
          <a:prstGeom prst="rect">
            <a:avLst/>
          </a:prstGeom>
        </p:spPr>
        <p:txBody>
          <a:bodyPr anchor="t" rtlCol="false" tIns="0" lIns="0" bIns="0" rIns="0">
            <a:spAutoFit/>
          </a:bodyPr>
          <a:lstStyle/>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Membagi proporsi 80% untuk data training dan 20% untuk data testing.</a:t>
            </a:r>
          </a:p>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Label “TARGET” menjelaskan seseorang default atau not default.</a:t>
            </a:r>
          </a:p>
        </p:txBody>
      </p:sp>
      <p:sp>
        <p:nvSpPr>
          <p:cNvPr name="TextBox 51" id="51"/>
          <p:cNvSpPr txBox="true"/>
          <p:nvPr/>
        </p:nvSpPr>
        <p:spPr>
          <a:xfrm rot="0">
            <a:off x="6229329" y="9220200"/>
            <a:ext cx="2711636" cy="612695"/>
          </a:xfrm>
          <a:prstGeom prst="rect">
            <a:avLst/>
          </a:prstGeom>
        </p:spPr>
        <p:txBody>
          <a:bodyPr anchor="t" rtlCol="false" tIns="0" lIns="0" bIns="0" rIns="0">
            <a:spAutoFit/>
          </a:bodyPr>
          <a:lstStyle/>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Menerapkan teknik oversampling: “Synthetic Minority Over-sampling Technique”.</a:t>
            </a:r>
          </a:p>
        </p:txBody>
      </p:sp>
      <p:sp>
        <p:nvSpPr>
          <p:cNvPr name="TextBox 52" id="52"/>
          <p:cNvSpPr txBox="true"/>
          <p:nvPr/>
        </p:nvSpPr>
        <p:spPr>
          <a:xfrm rot="0">
            <a:off x="10207790" y="9220200"/>
            <a:ext cx="3245621" cy="822245"/>
          </a:xfrm>
          <a:prstGeom prst="rect">
            <a:avLst/>
          </a:prstGeom>
        </p:spPr>
        <p:txBody>
          <a:bodyPr anchor="t" rtlCol="false" tIns="0" lIns="0" bIns="0" rIns="0">
            <a:spAutoFit/>
          </a:bodyPr>
          <a:lstStyle/>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Menggunakan SelectKBest untuk menyeleksi jumlah feature terbaik.</a:t>
            </a:r>
          </a:p>
          <a:p>
            <a:pPr algn="just" marL="224128" indent="-112064" lvl="1">
              <a:lnSpc>
                <a:spcPts val="1671"/>
              </a:lnSpc>
              <a:buFont typeface="Arial"/>
              <a:buChar char="•"/>
            </a:pPr>
            <a:r>
              <a:rPr lang="en-US" b="true" sz="1038">
                <a:solidFill>
                  <a:srgbClr val="203162"/>
                </a:solidFill>
                <a:latin typeface="Quicksand Bold"/>
                <a:ea typeface="Quicksand Bold"/>
                <a:cs typeface="Quicksand Bold"/>
                <a:sym typeface="Quicksand Bold"/>
              </a:rPr>
              <a:t>Namun, hasil score menunjukan bahwa perlu menggunakan seluruh jumlah features.</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996779" y="5558461"/>
            <a:ext cx="2034216" cy="2163675"/>
            <a:chOff x="0" y="0"/>
            <a:chExt cx="654931" cy="696612"/>
          </a:xfrm>
        </p:grpSpPr>
        <p:sp>
          <p:nvSpPr>
            <p:cNvPr name="Freeform 3" id="3"/>
            <p:cNvSpPr/>
            <p:nvPr/>
          </p:nvSpPr>
          <p:spPr>
            <a:xfrm flipH="false" flipV="false" rot="0">
              <a:off x="0" y="0"/>
              <a:ext cx="654931" cy="696612"/>
            </a:xfrm>
            <a:custGeom>
              <a:avLst/>
              <a:gdLst/>
              <a:ahLst/>
              <a:cxnLst/>
              <a:rect r="r" b="b" t="t" l="l"/>
              <a:pathLst>
                <a:path h="696612" w="654931">
                  <a:moveTo>
                    <a:pt x="0" y="0"/>
                  </a:moveTo>
                  <a:lnTo>
                    <a:pt x="654931" y="0"/>
                  </a:lnTo>
                  <a:lnTo>
                    <a:pt x="654931" y="696612"/>
                  </a:lnTo>
                  <a:lnTo>
                    <a:pt x="0" y="696612"/>
                  </a:lnTo>
                  <a:close/>
                </a:path>
              </a:pathLst>
            </a:custGeom>
            <a:solidFill>
              <a:srgbClr val="203162"/>
            </a:solidFill>
          </p:spPr>
        </p:sp>
        <p:sp>
          <p:nvSpPr>
            <p:cNvPr name="TextBox 4" id="4"/>
            <p:cNvSpPr txBox="true"/>
            <p:nvPr/>
          </p:nvSpPr>
          <p:spPr>
            <a:xfrm>
              <a:off x="0" y="38100"/>
              <a:ext cx="654931" cy="658512"/>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996779" y="1908602"/>
            <a:ext cx="2034216" cy="7760034"/>
            <a:chOff x="0" y="0"/>
            <a:chExt cx="2712288" cy="10346712"/>
          </a:xfrm>
        </p:grpSpPr>
        <p:sp>
          <p:nvSpPr>
            <p:cNvPr name="Freeform 6" id="6"/>
            <p:cNvSpPr/>
            <p:nvPr/>
          </p:nvSpPr>
          <p:spPr>
            <a:xfrm flipH="true" flipV="false" rot="0">
              <a:off x="0" y="4917279"/>
              <a:ext cx="2712288" cy="2758731"/>
            </a:xfrm>
            <a:custGeom>
              <a:avLst/>
              <a:gdLst/>
              <a:ahLst/>
              <a:cxnLst/>
              <a:rect r="r" b="b" t="t" l="l"/>
              <a:pathLst>
                <a:path h="2758731" w="2712288">
                  <a:moveTo>
                    <a:pt x="2712288" y="0"/>
                  </a:moveTo>
                  <a:lnTo>
                    <a:pt x="0" y="0"/>
                  </a:lnTo>
                  <a:lnTo>
                    <a:pt x="0" y="2758731"/>
                  </a:lnTo>
                  <a:lnTo>
                    <a:pt x="2712288" y="2758731"/>
                  </a:lnTo>
                  <a:lnTo>
                    <a:pt x="27122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5298" y="0"/>
              <a:ext cx="2686990" cy="2158548"/>
            </a:xfrm>
            <a:custGeom>
              <a:avLst/>
              <a:gdLst/>
              <a:ahLst/>
              <a:cxnLst/>
              <a:rect r="r" b="b" t="t" l="l"/>
              <a:pathLst>
                <a:path h="2158548" w="2686990">
                  <a:moveTo>
                    <a:pt x="0" y="0"/>
                  </a:moveTo>
                  <a:lnTo>
                    <a:pt x="2686990" y="0"/>
                  </a:lnTo>
                  <a:lnTo>
                    <a:pt x="2686990" y="2158548"/>
                  </a:lnTo>
                  <a:lnTo>
                    <a:pt x="0" y="21585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0" y="2158548"/>
              <a:ext cx="2712288" cy="2758731"/>
              <a:chOff x="0" y="0"/>
              <a:chExt cx="714657" cy="726895"/>
            </a:xfrm>
          </p:grpSpPr>
          <p:sp>
            <p:nvSpPr>
              <p:cNvPr name="Freeform 9" id="9"/>
              <p:cNvSpPr/>
              <p:nvPr/>
            </p:nvSpPr>
            <p:spPr>
              <a:xfrm flipH="false" flipV="false" rot="0">
                <a:off x="0" y="0"/>
                <a:ext cx="714657" cy="726895"/>
              </a:xfrm>
              <a:custGeom>
                <a:avLst/>
                <a:gdLst/>
                <a:ahLst/>
                <a:cxnLst/>
                <a:rect r="r" b="b" t="t" l="l"/>
                <a:pathLst>
                  <a:path h="726895" w="714657">
                    <a:moveTo>
                      <a:pt x="0" y="0"/>
                    </a:moveTo>
                    <a:lnTo>
                      <a:pt x="714657" y="0"/>
                    </a:lnTo>
                    <a:lnTo>
                      <a:pt x="714657" y="726895"/>
                    </a:lnTo>
                    <a:lnTo>
                      <a:pt x="0" y="726895"/>
                    </a:lnTo>
                    <a:close/>
                  </a:path>
                </a:pathLst>
              </a:custGeom>
              <a:solidFill>
                <a:srgbClr val="4672F1"/>
              </a:solidFill>
            </p:spPr>
          </p:sp>
          <p:sp>
            <p:nvSpPr>
              <p:cNvPr name="TextBox 10" id="10"/>
              <p:cNvSpPr txBox="true"/>
              <p:nvPr/>
            </p:nvSpPr>
            <p:spPr>
              <a:xfrm>
                <a:off x="0" y="38100"/>
                <a:ext cx="714657" cy="688795"/>
              </a:xfrm>
              <a:prstGeom prst="rect">
                <a:avLst/>
              </a:prstGeom>
            </p:spPr>
            <p:txBody>
              <a:bodyPr anchor="ctr" rtlCol="false" tIns="50800" lIns="50800" bIns="50800" rIns="50800"/>
              <a:lstStyle/>
              <a:p>
                <a:pPr algn="ctr">
                  <a:lnSpc>
                    <a:spcPts val="2186"/>
                  </a:lnSpc>
                </a:pPr>
              </a:p>
            </p:txBody>
          </p:sp>
        </p:grpSp>
        <p:sp>
          <p:nvSpPr>
            <p:cNvPr name="Freeform 11" id="11"/>
            <p:cNvSpPr/>
            <p:nvPr/>
          </p:nvSpPr>
          <p:spPr>
            <a:xfrm flipH="false" flipV="false" rot="0">
              <a:off x="550317" y="2540183"/>
              <a:ext cx="1636952" cy="1970073"/>
            </a:xfrm>
            <a:custGeom>
              <a:avLst/>
              <a:gdLst/>
              <a:ahLst/>
              <a:cxnLst/>
              <a:rect r="r" b="b" t="t" l="l"/>
              <a:pathLst>
                <a:path h="1970073" w="1636952">
                  <a:moveTo>
                    <a:pt x="0" y="0"/>
                  </a:moveTo>
                  <a:lnTo>
                    <a:pt x="1636952" y="0"/>
                  </a:lnTo>
                  <a:lnTo>
                    <a:pt x="1636952" y="1970073"/>
                  </a:lnTo>
                  <a:lnTo>
                    <a:pt x="0" y="1970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4722477" y="2940314"/>
            <a:ext cx="10982499" cy="5696609"/>
            <a:chOff x="0" y="0"/>
            <a:chExt cx="14643332" cy="7595479"/>
          </a:xfrm>
        </p:grpSpPr>
        <p:grpSp>
          <p:nvGrpSpPr>
            <p:cNvPr name="Group 13" id="13"/>
            <p:cNvGrpSpPr/>
            <p:nvPr/>
          </p:nvGrpSpPr>
          <p:grpSpPr>
            <a:xfrm rot="0">
              <a:off x="0" y="0"/>
              <a:ext cx="2851208" cy="28512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11705" r="0" b="-11705"/>
                </a:stretch>
              </a:blipFill>
            </p:spPr>
          </p:sp>
        </p:grpSp>
        <p:grpSp>
          <p:nvGrpSpPr>
            <p:cNvPr name="Group 15" id="15"/>
            <p:cNvGrpSpPr/>
            <p:nvPr/>
          </p:nvGrpSpPr>
          <p:grpSpPr>
            <a:xfrm rot="0">
              <a:off x="3930708" y="0"/>
              <a:ext cx="2851208" cy="285120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7439" t="-35098" r="-13557" b="-46727"/>
                </a:stretch>
              </a:blipFill>
            </p:spPr>
          </p:sp>
        </p:grpSp>
        <p:grpSp>
          <p:nvGrpSpPr>
            <p:cNvPr name="Group 17" id="17"/>
            <p:cNvGrpSpPr/>
            <p:nvPr/>
          </p:nvGrpSpPr>
          <p:grpSpPr>
            <a:xfrm rot="0">
              <a:off x="7861416" y="0"/>
              <a:ext cx="2851208" cy="285120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31198" r="0" b="-2296"/>
                </a:stretch>
              </a:blipFill>
            </p:spPr>
          </p:sp>
        </p:grpSp>
        <p:grpSp>
          <p:nvGrpSpPr>
            <p:cNvPr name="Group 19" id="19"/>
            <p:cNvGrpSpPr/>
            <p:nvPr/>
          </p:nvGrpSpPr>
          <p:grpSpPr>
            <a:xfrm rot="0">
              <a:off x="11792124" y="0"/>
              <a:ext cx="2851208" cy="285120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48760" t="0" r="-1332" b="0"/>
                </a:stretch>
              </a:blipFill>
            </p:spPr>
          </p:sp>
        </p:grpSp>
        <p:grpSp>
          <p:nvGrpSpPr>
            <p:cNvPr name="Group 21" id="21"/>
            <p:cNvGrpSpPr/>
            <p:nvPr/>
          </p:nvGrpSpPr>
          <p:grpSpPr>
            <a:xfrm rot="0">
              <a:off x="5896062" y="4744271"/>
              <a:ext cx="2851208" cy="285120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8889" r="0" b="-41204"/>
                </a:stretch>
              </a:blipFill>
            </p:spPr>
          </p:sp>
        </p:grpSp>
      </p:grpSp>
      <p:grpSp>
        <p:nvGrpSpPr>
          <p:cNvPr name="Group 23" id="23"/>
          <p:cNvGrpSpPr/>
          <p:nvPr/>
        </p:nvGrpSpPr>
        <p:grpSpPr>
          <a:xfrm rot="0">
            <a:off x="4722477" y="2940314"/>
            <a:ext cx="2138406" cy="213840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13954" t="-11525" r="-13366" b="-58236"/>
              </a:stretch>
            </a:blipFill>
          </p:spPr>
        </p:sp>
      </p:grpSp>
      <p:grpSp>
        <p:nvGrpSpPr>
          <p:cNvPr name="Group 25" id="25"/>
          <p:cNvGrpSpPr/>
          <p:nvPr/>
        </p:nvGrpSpPr>
        <p:grpSpPr>
          <a:xfrm rot="0">
            <a:off x="7712954" y="2940314"/>
            <a:ext cx="2138406" cy="213840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17792" r="0" b="-32481"/>
              </a:stretch>
            </a:blipFill>
          </p:spPr>
        </p:sp>
      </p:grpSp>
      <p:grpSp>
        <p:nvGrpSpPr>
          <p:cNvPr name="Group 27" id="27"/>
          <p:cNvGrpSpPr/>
          <p:nvPr/>
        </p:nvGrpSpPr>
        <p:grpSpPr>
          <a:xfrm rot="0">
            <a:off x="10660985" y="2940314"/>
            <a:ext cx="2138406" cy="213840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31198" r="0" b="-2296"/>
              </a:stretch>
            </a:blipFill>
          </p:spPr>
        </p:sp>
      </p:grpSp>
      <p:grpSp>
        <p:nvGrpSpPr>
          <p:cNvPr name="Group 29" id="29"/>
          <p:cNvGrpSpPr/>
          <p:nvPr/>
        </p:nvGrpSpPr>
        <p:grpSpPr>
          <a:xfrm rot="0">
            <a:off x="13566571" y="2940314"/>
            <a:ext cx="2138406" cy="213840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12500" t="0" r="-12500" b="0"/>
              </a:stretch>
            </a:blipFill>
          </p:spPr>
        </p:sp>
      </p:grpSp>
      <p:grpSp>
        <p:nvGrpSpPr>
          <p:cNvPr name="Group 31" id="31"/>
          <p:cNvGrpSpPr/>
          <p:nvPr/>
        </p:nvGrpSpPr>
        <p:grpSpPr>
          <a:xfrm rot="0">
            <a:off x="6181703" y="6498517"/>
            <a:ext cx="2138406" cy="213840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l="0" t="-27683" r="0" b="-27683"/>
              </a:stretch>
            </a:blipFill>
          </p:spPr>
        </p:sp>
      </p:grpSp>
      <p:grpSp>
        <p:nvGrpSpPr>
          <p:cNvPr name="Group 33" id="33"/>
          <p:cNvGrpSpPr/>
          <p:nvPr/>
        </p:nvGrpSpPr>
        <p:grpSpPr>
          <a:xfrm rot="0">
            <a:off x="12190817" y="6498517"/>
            <a:ext cx="2138406" cy="213840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6"/>
              <a:stretch>
                <a:fillRect l="0" t="0" r="0" b="-28571"/>
              </a:stretch>
            </a:blipFill>
          </p:spPr>
        </p:sp>
      </p:grpSp>
      <p:sp>
        <p:nvSpPr>
          <p:cNvPr name="TextBox 35" id="35"/>
          <p:cNvSpPr txBox="true"/>
          <p:nvPr/>
        </p:nvSpPr>
        <p:spPr>
          <a:xfrm rot="0">
            <a:off x="6445639" y="648107"/>
            <a:ext cx="7621066" cy="1314450"/>
          </a:xfrm>
          <a:prstGeom prst="rect">
            <a:avLst/>
          </a:prstGeom>
        </p:spPr>
        <p:txBody>
          <a:bodyPr anchor="t" rtlCol="false" tIns="0" lIns="0" bIns="0" rIns="0">
            <a:spAutoFit/>
          </a:bodyPr>
          <a:lstStyle/>
          <a:p>
            <a:pPr algn="l" marL="0" indent="0" lvl="0">
              <a:lnSpc>
                <a:spcPts val="8765"/>
              </a:lnSpc>
              <a:spcBef>
                <a:spcPct val="0"/>
              </a:spcBef>
            </a:pPr>
            <a:r>
              <a:rPr lang="en-US" b="true" sz="7304">
                <a:solidFill>
                  <a:srgbClr val="203162"/>
                </a:solidFill>
                <a:latin typeface="Agrandir Bold"/>
                <a:ea typeface="Agrandir Bold"/>
                <a:cs typeface="Agrandir Bold"/>
                <a:sym typeface="Agrandir Bold"/>
              </a:rPr>
              <a:t>Meet Our Team</a:t>
            </a:r>
          </a:p>
        </p:txBody>
      </p:sp>
      <p:sp>
        <p:nvSpPr>
          <p:cNvPr name="TextBox 36" id="36"/>
          <p:cNvSpPr txBox="true"/>
          <p:nvPr/>
        </p:nvSpPr>
        <p:spPr>
          <a:xfrm rot="0">
            <a:off x="5114853" y="5233976"/>
            <a:ext cx="1485007" cy="324485"/>
          </a:xfrm>
          <a:prstGeom prst="rect">
            <a:avLst/>
          </a:prstGeom>
        </p:spPr>
        <p:txBody>
          <a:bodyPr anchor="t" rtlCol="false" tIns="0" lIns="0" bIns="0" rIns="0">
            <a:spAutoFit/>
          </a:bodyPr>
          <a:lstStyle/>
          <a:p>
            <a:pPr algn="ctr">
              <a:lnSpc>
                <a:spcPts val="2020"/>
              </a:lnSpc>
              <a:spcBef>
                <a:spcPct val="0"/>
              </a:spcBef>
            </a:pPr>
            <a:r>
              <a:rPr lang="en-US" b="true" sz="2000">
                <a:solidFill>
                  <a:srgbClr val="203162"/>
                </a:solidFill>
                <a:latin typeface="Agrandir Bold"/>
                <a:ea typeface="Agrandir Bold"/>
                <a:cs typeface="Agrandir Bold"/>
                <a:sym typeface="Agrandir Bold"/>
              </a:rPr>
              <a:t>Aldi Vibriani</a:t>
            </a:r>
          </a:p>
        </p:txBody>
      </p:sp>
      <p:sp>
        <p:nvSpPr>
          <p:cNvPr name="TextBox 37" id="37"/>
          <p:cNvSpPr txBox="true"/>
          <p:nvPr/>
        </p:nvSpPr>
        <p:spPr>
          <a:xfrm rot="0">
            <a:off x="7663755" y="5233976"/>
            <a:ext cx="2139553" cy="324485"/>
          </a:xfrm>
          <a:prstGeom prst="rect">
            <a:avLst/>
          </a:prstGeom>
        </p:spPr>
        <p:txBody>
          <a:bodyPr anchor="t" rtlCol="false" tIns="0" lIns="0" bIns="0" rIns="0">
            <a:spAutoFit/>
          </a:bodyPr>
          <a:lstStyle/>
          <a:p>
            <a:pPr algn="ctr">
              <a:lnSpc>
                <a:spcPts val="2020"/>
              </a:lnSpc>
              <a:spcBef>
                <a:spcPct val="0"/>
              </a:spcBef>
            </a:pPr>
            <a:r>
              <a:rPr lang="en-US" b="true" sz="2000">
                <a:solidFill>
                  <a:srgbClr val="203162"/>
                </a:solidFill>
                <a:latin typeface="Agrandir Bold"/>
                <a:ea typeface="Agrandir Bold"/>
                <a:cs typeface="Agrandir Bold"/>
                <a:sym typeface="Agrandir Bold"/>
              </a:rPr>
              <a:t>Alfriando C Vean</a:t>
            </a:r>
          </a:p>
        </p:txBody>
      </p:sp>
      <p:sp>
        <p:nvSpPr>
          <p:cNvPr name="TextBox 38" id="38"/>
          <p:cNvSpPr txBox="true"/>
          <p:nvPr/>
        </p:nvSpPr>
        <p:spPr>
          <a:xfrm rot="0">
            <a:off x="10256123" y="5233976"/>
            <a:ext cx="3003947" cy="324485"/>
          </a:xfrm>
          <a:prstGeom prst="rect">
            <a:avLst/>
          </a:prstGeom>
        </p:spPr>
        <p:txBody>
          <a:bodyPr anchor="t" rtlCol="false" tIns="0" lIns="0" bIns="0" rIns="0">
            <a:spAutoFit/>
          </a:bodyPr>
          <a:lstStyle/>
          <a:p>
            <a:pPr algn="ctr">
              <a:lnSpc>
                <a:spcPts val="2020"/>
              </a:lnSpc>
              <a:spcBef>
                <a:spcPct val="0"/>
              </a:spcBef>
            </a:pPr>
            <a:r>
              <a:rPr lang="en-US" b="true" sz="2000">
                <a:solidFill>
                  <a:srgbClr val="203162"/>
                </a:solidFill>
                <a:latin typeface="Agrandir Bold"/>
                <a:ea typeface="Agrandir Bold"/>
                <a:cs typeface="Agrandir Bold"/>
                <a:sym typeface="Agrandir Bold"/>
              </a:rPr>
              <a:t>Andiny Lusy Septiariany</a:t>
            </a:r>
          </a:p>
        </p:txBody>
      </p:sp>
      <p:sp>
        <p:nvSpPr>
          <p:cNvPr name="TextBox 39" id="39"/>
          <p:cNvSpPr txBox="true"/>
          <p:nvPr/>
        </p:nvSpPr>
        <p:spPr>
          <a:xfrm rot="0">
            <a:off x="13473560" y="5233976"/>
            <a:ext cx="2809280" cy="324485"/>
          </a:xfrm>
          <a:prstGeom prst="rect">
            <a:avLst/>
          </a:prstGeom>
        </p:spPr>
        <p:txBody>
          <a:bodyPr anchor="t" rtlCol="false" tIns="0" lIns="0" bIns="0" rIns="0">
            <a:spAutoFit/>
          </a:bodyPr>
          <a:lstStyle/>
          <a:p>
            <a:pPr algn="ctr">
              <a:lnSpc>
                <a:spcPts val="2020"/>
              </a:lnSpc>
              <a:spcBef>
                <a:spcPct val="0"/>
              </a:spcBef>
            </a:pPr>
            <a:r>
              <a:rPr lang="en-US" b="true" sz="2000">
                <a:solidFill>
                  <a:srgbClr val="203162"/>
                </a:solidFill>
                <a:latin typeface="Agrandir Bold"/>
                <a:ea typeface="Agrandir Bold"/>
                <a:cs typeface="Agrandir Bold"/>
                <a:sym typeface="Agrandir Bold"/>
              </a:rPr>
              <a:t>David Yudha Prasetya</a:t>
            </a:r>
          </a:p>
        </p:txBody>
      </p:sp>
      <p:sp>
        <p:nvSpPr>
          <p:cNvPr name="TextBox 40" id="40"/>
          <p:cNvSpPr txBox="true"/>
          <p:nvPr/>
        </p:nvSpPr>
        <p:spPr>
          <a:xfrm rot="0">
            <a:off x="6295430" y="8933815"/>
            <a:ext cx="1930003" cy="324485"/>
          </a:xfrm>
          <a:prstGeom prst="rect">
            <a:avLst/>
          </a:prstGeom>
        </p:spPr>
        <p:txBody>
          <a:bodyPr anchor="t" rtlCol="false" tIns="0" lIns="0" bIns="0" rIns="0">
            <a:spAutoFit/>
          </a:bodyPr>
          <a:lstStyle/>
          <a:p>
            <a:pPr algn="ctr">
              <a:lnSpc>
                <a:spcPts val="2020"/>
              </a:lnSpc>
              <a:spcBef>
                <a:spcPct val="0"/>
              </a:spcBef>
            </a:pPr>
            <a:r>
              <a:rPr lang="en-US" b="true" sz="2000">
                <a:solidFill>
                  <a:srgbClr val="203162"/>
                </a:solidFill>
                <a:latin typeface="Agrandir Bold"/>
                <a:ea typeface="Agrandir Bold"/>
                <a:cs typeface="Agrandir Bold"/>
                <a:sym typeface="Agrandir Bold"/>
              </a:rPr>
              <a:t>Nur Alifa Zahra</a:t>
            </a:r>
          </a:p>
        </p:txBody>
      </p:sp>
      <p:sp>
        <p:nvSpPr>
          <p:cNvPr name="TextBox 41" id="41"/>
          <p:cNvSpPr txBox="true"/>
          <p:nvPr/>
        </p:nvSpPr>
        <p:spPr>
          <a:xfrm rot="0">
            <a:off x="8892133" y="8933815"/>
            <a:ext cx="2643188" cy="324485"/>
          </a:xfrm>
          <a:prstGeom prst="rect">
            <a:avLst/>
          </a:prstGeom>
        </p:spPr>
        <p:txBody>
          <a:bodyPr anchor="t" rtlCol="false" tIns="0" lIns="0" bIns="0" rIns="0">
            <a:spAutoFit/>
          </a:bodyPr>
          <a:lstStyle/>
          <a:p>
            <a:pPr algn="ctr">
              <a:lnSpc>
                <a:spcPts val="2020"/>
              </a:lnSpc>
              <a:spcBef>
                <a:spcPct val="0"/>
              </a:spcBef>
            </a:pPr>
            <a:r>
              <a:rPr lang="en-US" b="true" sz="2000">
                <a:solidFill>
                  <a:srgbClr val="203162"/>
                </a:solidFill>
                <a:latin typeface="Agrandir Bold"/>
                <a:ea typeface="Agrandir Bold"/>
                <a:cs typeface="Agrandir Bold"/>
                <a:sym typeface="Agrandir Bold"/>
              </a:rPr>
              <a:t>Ramadhian Ekaputra</a:t>
            </a:r>
          </a:p>
        </p:txBody>
      </p:sp>
      <p:sp>
        <p:nvSpPr>
          <p:cNvPr name="TextBox 42" id="42"/>
          <p:cNvSpPr txBox="true"/>
          <p:nvPr/>
        </p:nvSpPr>
        <p:spPr>
          <a:xfrm rot="0">
            <a:off x="12201926" y="8933815"/>
            <a:ext cx="2116187" cy="324485"/>
          </a:xfrm>
          <a:prstGeom prst="rect">
            <a:avLst/>
          </a:prstGeom>
        </p:spPr>
        <p:txBody>
          <a:bodyPr anchor="t" rtlCol="false" tIns="0" lIns="0" bIns="0" rIns="0">
            <a:spAutoFit/>
          </a:bodyPr>
          <a:lstStyle/>
          <a:p>
            <a:pPr algn="ctr">
              <a:lnSpc>
                <a:spcPts val="2020"/>
              </a:lnSpc>
              <a:spcBef>
                <a:spcPct val="0"/>
              </a:spcBef>
            </a:pPr>
            <a:r>
              <a:rPr lang="en-US" b="true" sz="2000">
                <a:solidFill>
                  <a:srgbClr val="203162"/>
                </a:solidFill>
                <a:latin typeface="Agrandir Bold"/>
                <a:ea typeface="Agrandir Bold"/>
                <a:cs typeface="Agrandir Bold"/>
                <a:sym typeface="Agrandir Bold"/>
              </a:rPr>
              <a:t>Reza Yulhansyah</a:t>
            </a:r>
          </a:p>
        </p:txBody>
      </p:sp>
      <p:sp>
        <p:nvSpPr>
          <p:cNvPr name="TextBox 43" id="43"/>
          <p:cNvSpPr txBox="true"/>
          <p:nvPr/>
        </p:nvSpPr>
        <p:spPr>
          <a:xfrm rot="0">
            <a:off x="5012657" y="5612089"/>
            <a:ext cx="1689398" cy="324485"/>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Agrandir"/>
                <a:ea typeface="Agrandir"/>
                <a:cs typeface="Agrandir"/>
                <a:sym typeface="Agrandir"/>
              </a:rPr>
              <a:t>(Team Leader)</a:t>
            </a:r>
          </a:p>
        </p:txBody>
      </p:sp>
      <p:sp>
        <p:nvSpPr>
          <p:cNvPr name="TextBox 44" id="44"/>
          <p:cNvSpPr txBox="true"/>
          <p:nvPr/>
        </p:nvSpPr>
        <p:spPr>
          <a:xfrm rot="0">
            <a:off x="7822406" y="5612089"/>
            <a:ext cx="1822252" cy="324485"/>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Agrandir"/>
                <a:ea typeface="Agrandir"/>
                <a:cs typeface="Agrandir"/>
                <a:sym typeface="Agrandir"/>
              </a:rPr>
              <a:t>(Data Scientist)</a:t>
            </a:r>
          </a:p>
        </p:txBody>
      </p:sp>
      <p:sp>
        <p:nvSpPr>
          <p:cNvPr name="TextBox 45" id="45"/>
          <p:cNvSpPr txBox="true"/>
          <p:nvPr/>
        </p:nvSpPr>
        <p:spPr>
          <a:xfrm rot="0">
            <a:off x="12348894" y="9344151"/>
            <a:ext cx="1822252" cy="324485"/>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Agrandir"/>
                <a:ea typeface="Agrandir"/>
                <a:cs typeface="Agrandir"/>
                <a:sym typeface="Agrandir"/>
              </a:rPr>
              <a:t>(Data Scientist)</a:t>
            </a:r>
          </a:p>
        </p:txBody>
      </p:sp>
      <p:sp>
        <p:nvSpPr>
          <p:cNvPr name="TextBox 46" id="46"/>
          <p:cNvSpPr txBox="true"/>
          <p:nvPr/>
        </p:nvSpPr>
        <p:spPr>
          <a:xfrm rot="0">
            <a:off x="10515211" y="5612089"/>
            <a:ext cx="2521546" cy="324485"/>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Agrandir"/>
                <a:ea typeface="Agrandir"/>
                <a:cs typeface="Agrandir"/>
                <a:sym typeface="Agrandir"/>
              </a:rPr>
              <a:t>(Business Intelligence)</a:t>
            </a:r>
          </a:p>
        </p:txBody>
      </p:sp>
      <p:sp>
        <p:nvSpPr>
          <p:cNvPr name="TextBox 47" id="47"/>
          <p:cNvSpPr txBox="true"/>
          <p:nvPr/>
        </p:nvSpPr>
        <p:spPr>
          <a:xfrm rot="0">
            <a:off x="5999658" y="9344151"/>
            <a:ext cx="2521546" cy="324485"/>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Agrandir"/>
                <a:ea typeface="Agrandir"/>
                <a:cs typeface="Agrandir"/>
                <a:sym typeface="Agrandir"/>
              </a:rPr>
              <a:t>(Business Intelligence)</a:t>
            </a:r>
          </a:p>
        </p:txBody>
      </p:sp>
      <p:sp>
        <p:nvSpPr>
          <p:cNvPr name="TextBox 48" id="48"/>
          <p:cNvSpPr txBox="true"/>
          <p:nvPr/>
        </p:nvSpPr>
        <p:spPr>
          <a:xfrm rot="0">
            <a:off x="9378702" y="9315450"/>
            <a:ext cx="1670050" cy="324485"/>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Agrandir"/>
                <a:ea typeface="Agrandir"/>
                <a:cs typeface="Agrandir"/>
                <a:sym typeface="Agrandir"/>
              </a:rPr>
              <a:t>(Data Analyst)</a:t>
            </a:r>
          </a:p>
        </p:txBody>
      </p:sp>
      <p:sp>
        <p:nvSpPr>
          <p:cNvPr name="TextBox 49" id="49"/>
          <p:cNvSpPr txBox="true"/>
          <p:nvPr/>
        </p:nvSpPr>
        <p:spPr>
          <a:xfrm rot="0">
            <a:off x="13800748" y="5612089"/>
            <a:ext cx="1670050" cy="324485"/>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Agrandir"/>
                <a:ea typeface="Agrandir"/>
                <a:cs typeface="Agrandir"/>
                <a:sym typeface="Agrandir"/>
              </a:rPr>
              <a:t>(Data Analyst)</a:t>
            </a:r>
          </a:p>
        </p:txBody>
      </p:sp>
      <p:grpSp>
        <p:nvGrpSpPr>
          <p:cNvPr name="Group 50" id="50"/>
          <p:cNvGrpSpPr/>
          <p:nvPr/>
        </p:nvGrpSpPr>
        <p:grpSpPr>
          <a:xfrm rot="0">
            <a:off x="15406528" y="530206"/>
            <a:ext cx="2150490" cy="498494"/>
            <a:chOff x="0" y="0"/>
            <a:chExt cx="2867320" cy="664659"/>
          </a:xfrm>
        </p:grpSpPr>
        <p:sp>
          <p:nvSpPr>
            <p:cNvPr name="TextBox 51" id="51"/>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transition spd="fast">
    <p:cover dir="d"/>
  </p:transition>
</p:sld>
</file>

<file path=ppt/slides/slide20.xml><?xml version="1.0" encoding="utf-8"?>
<p:sld xmlns:p="http://schemas.openxmlformats.org/presentationml/2006/main" xmlns:a="http://schemas.openxmlformats.org/drawingml/2006/main">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0" y="0"/>
            <a:ext cx="8264134" cy="10287000"/>
            <a:chOff x="0" y="0"/>
            <a:chExt cx="2176562" cy="2709333"/>
          </a:xfrm>
        </p:grpSpPr>
        <p:sp>
          <p:nvSpPr>
            <p:cNvPr name="Freeform 3" id="3"/>
            <p:cNvSpPr/>
            <p:nvPr/>
          </p:nvSpPr>
          <p:spPr>
            <a:xfrm flipH="false" flipV="false" rot="0">
              <a:off x="0" y="0"/>
              <a:ext cx="2176562" cy="2709333"/>
            </a:xfrm>
            <a:custGeom>
              <a:avLst/>
              <a:gdLst/>
              <a:ahLst/>
              <a:cxnLst/>
              <a:rect r="r" b="b" t="t" l="l"/>
              <a:pathLst>
                <a:path h="2709333" w="2176562">
                  <a:moveTo>
                    <a:pt x="0" y="0"/>
                  </a:moveTo>
                  <a:lnTo>
                    <a:pt x="2176562" y="0"/>
                  </a:lnTo>
                  <a:lnTo>
                    <a:pt x="2176562" y="2709333"/>
                  </a:lnTo>
                  <a:lnTo>
                    <a:pt x="0" y="2709333"/>
                  </a:lnTo>
                  <a:close/>
                </a:path>
              </a:pathLst>
            </a:custGeom>
            <a:solidFill>
              <a:srgbClr val="021D4A"/>
            </a:solidFill>
          </p:spPr>
        </p:sp>
        <p:sp>
          <p:nvSpPr>
            <p:cNvPr name="TextBox 4" id="4"/>
            <p:cNvSpPr txBox="true"/>
            <p:nvPr/>
          </p:nvSpPr>
          <p:spPr>
            <a:xfrm>
              <a:off x="0" y="38100"/>
              <a:ext cx="2176562" cy="2671233"/>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406528" y="530206"/>
            <a:ext cx="2150490" cy="498494"/>
            <a:chOff x="0" y="0"/>
            <a:chExt cx="2867320" cy="664659"/>
          </a:xfrm>
        </p:grpSpPr>
        <p:sp>
          <p:nvSpPr>
            <p:cNvPr name="TextBox 6" id="6"/>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pSp>
        <p:nvGrpSpPr>
          <p:cNvPr name="Group 7" id="7"/>
          <p:cNvGrpSpPr/>
          <p:nvPr/>
        </p:nvGrpSpPr>
        <p:grpSpPr>
          <a:xfrm rot="0">
            <a:off x="1028700" y="3249179"/>
            <a:ext cx="17259300" cy="3788643"/>
            <a:chOff x="0" y="0"/>
            <a:chExt cx="23012400" cy="5051523"/>
          </a:xfrm>
        </p:grpSpPr>
        <p:grpSp>
          <p:nvGrpSpPr>
            <p:cNvPr name="Group 8" id="8"/>
            <p:cNvGrpSpPr/>
            <p:nvPr/>
          </p:nvGrpSpPr>
          <p:grpSpPr>
            <a:xfrm rot="0">
              <a:off x="0" y="0"/>
              <a:ext cx="2391511" cy="2109360"/>
              <a:chOff x="0" y="0"/>
              <a:chExt cx="921521" cy="812800"/>
            </a:xfrm>
          </p:grpSpPr>
          <p:sp>
            <p:nvSpPr>
              <p:cNvPr name="Freeform 9" id="9"/>
              <p:cNvSpPr/>
              <p:nvPr/>
            </p:nvSpPr>
            <p:spPr>
              <a:xfrm flipH="false" flipV="false" rot="0">
                <a:off x="0" y="0"/>
                <a:ext cx="921521" cy="812800"/>
              </a:xfrm>
              <a:custGeom>
                <a:avLst/>
                <a:gdLst/>
                <a:ahLst/>
                <a:cxnLst/>
                <a:rect r="r" b="b" t="t" l="l"/>
                <a:pathLst>
                  <a:path h="812800" w="921521">
                    <a:moveTo>
                      <a:pt x="460761" y="0"/>
                    </a:moveTo>
                    <a:lnTo>
                      <a:pt x="607373" y="277085"/>
                    </a:lnTo>
                    <a:lnTo>
                      <a:pt x="921521" y="406400"/>
                    </a:lnTo>
                    <a:lnTo>
                      <a:pt x="607373" y="535715"/>
                    </a:lnTo>
                    <a:lnTo>
                      <a:pt x="460761" y="812800"/>
                    </a:lnTo>
                    <a:lnTo>
                      <a:pt x="314148" y="535715"/>
                    </a:lnTo>
                    <a:lnTo>
                      <a:pt x="0" y="406400"/>
                    </a:lnTo>
                    <a:lnTo>
                      <a:pt x="314148" y="277085"/>
                    </a:lnTo>
                    <a:lnTo>
                      <a:pt x="460761" y="0"/>
                    </a:lnTo>
                    <a:close/>
                  </a:path>
                </a:pathLst>
              </a:custGeom>
              <a:solidFill>
                <a:srgbClr val="ABD7FF"/>
              </a:solidFill>
            </p:spPr>
          </p:sp>
          <p:sp>
            <p:nvSpPr>
              <p:cNvPr name="TextBox 10" id="10"/>
              <p:cNvSpPr txBox="true"/>
              <p:nvPr/>
            </p:nvSpPr>
            <p:spPr>
              <a:xfrm>
                <a:off x="215982" y="228600"/>
                <a:ext cx="489558" cy="393700"/>
              </a:xfrm>
              <a:prstGeom prst="rect">
                <a:avLst/>
              </a:prstGeom>
            </p:spPr>
            <p:txBody>
              <a:bodyPr anchor="ctr" rtlCol="false" tIns="50800" lIns="50800" bIns="50800" rIns="50800"/>
              <a:lstStyle/>
              <a:p>
                <a:pPr algn="ctr">
                  <a:lnSpc>
                    <a:spcPts val="2186"/>
                  </a:lnSpc>
                </a:pPr>
              </a:p>
            </p:txBody>
          </p:sp>
        </p:grpSp>
        <p:sp>
          <p:nvSpPr>
            <p:cNvPr name="TextBox 11" id="11"/>
            <p:cNvSpPr txBox="true"/>
            <p:nvPr/>
          </p:nvSpPr>
          <p:spPr>
            <a:xfrm rot="0">
              <a:off x="0" y="1556910"/>
              <a:ext cx="23012400" cy="3494613"/>
            </a:xfrm>
            <a:prstGeom prst="rect">
              <a:avLst/>
            </a:prstGeom>
          </p:spPr>
          <p:txBody>
            <a:bodyPr anchor="t" rtlCol="false" tIns="0" lIns="0" bIns="0" rIns="0">
              <a:spAutoFit/>
            </a:bodyPr>
            <a:lstStyle/>
            <a:p>
              <a:pPr algn="l">
                <a:lnSpc>
                  <a:spcPts val="18850"/>
                </a:lnSpc>
              </a:pPr>
              <a:r>
                <a:rPr lang="en-US" sz="14500" b="true">
                  <a:solidFill>
                    <a:srgbClr val="FFFFFF"/>
                  </a:solidFill>
                  <a:latin typeface="Agrandir Bold"/>
                  <a:ea typeface="Agrandir Bold"/>
                  <a:cs typeface="Agrandir Bold"/>
                  <a:sym typeface="Agrandir Bold"/>
                </a:rPr>
                <a:t>Machine Learning</a:t>
              </a:r>
            </a:p>
          </p:txBody>
        </p:sp>
      </p:gr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76981" y="8704100"/>
            <a:ext cx="942174" cy="94217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4" id="4"/>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5" id="5"/>
          <p:cNvSpPr/>
          <p:nvPr/>
        </p:nvSpPr>
        <p:spPr>
          <a:xfrm flipH="false" flipV="false" rot="0">
            <a:off x="6951345" y="2117466"/>
            <a:ext cx="4385311" cy="2239066"/>
          </a:xfrm>
          <a:custGeom>
            <a:avLst/>
            <a:gdLst/>
            <a:ahLst/>
            <a:cxnLst/>
            <a:rect r="r" b="b" t="t" l="l"/>
            <a:pathLst>
              <a:path h="2239066" w="4385311">
                <a:moveTo>
                  <a:pt x="0" y="0"/>
                </a:moveTo>
                <a:lnTo>
                  <a:pt x="4385310" y="0"/>
                </a:lnTo>
                <a:lnTo>
                  <a:pt x="4385310" y="2239067"/>
                </a:lnTo>
                <a:lnTo>
                  <a:pt x="0" y="2239067"/>
                </a:lnTo>
                <a:lnTo>
                  <a:pt x="0" y="0"/>
                </a:lnTo>
                <a:close/>
              </a:path>
            </a:pathLst>
          </a:custGeom>
          <a:blipFill>
            <a:blip r:embed="rId2"/>
            <a:stretch>
              <a:fillRect l="-2148" t="-4208" r="-3581" b="-4909"/>
            </a:stretch>
          </a:blipFill>
        </p:spPr>
      </p:sp>
      <p:sp>
        <p:nvSpPr>
          <p:cNvPr name="Freeform 6" id="6"/>
          <p:cNvSpPr/>
          <p:nvPr/>
        </p:nvSpPr>
        <p:spPr>
          <a:xfrm flipH="false" flipV="false" rot="0">
            <a:off x="11728222" y="4378337"/>
            <a:ext cx="4443466" cy="2225162"/>
          </a:xfrm>
          <a:custGeom>
            <a:avLst/>
            <a:gdLst/>
            <a:ahLst/>
            <a:cxnLst/>
            <a:rect r="r" b="b" t="t" l="l"/>
            <a:pathLst>
              <a:path h="2225162" w="4443466">
                <a:moveTo>
                  <a:pt x="0" y="0"/>
                </a:moveTo>
                <a:lnTo>
                  <a:pt x="4443466" y="0"/>
                </a:lnTo>
                <a:lnTo>
                  <a:pt x="4443466" y="2225161"/>
                </a:lnTo>
                <a:lnTo>
                  <a:pt x="0" y="2225161"/>
                </a:lnTo>
                <a:lnTo>
                  <a:pt x="0" y="0"/>
                </a:lnTo>
                <a:close/>
              </a:path>
            </a:pathLst>
          </a:custGeom>
          <a:blipFill>
            <a:blip r:embed="rId3"/>
            <a:stretch>
              <a:fillRect l="-2120" t="-5646" r="-2120" b="-2823"/>
            </a:stretch>
          </a:blipFill>
        </p:spPr>
      </p:sp>
      <p:sp>
        <p:nvSpPr>
          <p:cNvPr name="Freeform 7" id="7"/>
          <p:cNvSpPr/>
          <p:nvPr/>
        </p:nvSpPr>
        <p:spPr>
          <a:xfrm flipH="false" flipV="false" rot="0">
            <a:off x="2124165" y="4356533"/>
            <a:ext cx="4427760" cy="2268770"/>
          </a:xfrm>
          <a:custGeom>
            <a:avLst/>
            <a:gdLst/>
            <a:ahLst/>
            <a:cxnLst/>
            <a:rect r="r" b="b" t="t" l="l"/>
            <a:pathLst>
              <a:path h="2268770" w="4427760">
                <a:moveTo>
                  <a:pt x="0" y="0"/>
                </a:moveTo>
                <a:lnTo>
                  <a:pt x="4427760" y="0"/>
                </a:lnTo>
                <a:lnTo>
                  <a:pt x="4427760" y="2268770"/>
                </a:lnTo>
                <a:lnTo>
                  <a:pt x="0" y="2268770"/>
                </a:lnTo>
                <a:lnTo>
                  <a:pt x="0" y="0"/>
                </a:lnTo>
                <a:close/>
              </a:path>
            </a:pathLst>
          </a:custGeom>
          <a:blipFill>
            <a:blip r:embed="rId4"/>
            <a:stretch>
              <a:fillRect l="-2482" t="-5537" r="-2128" b="-2076"/>
            </a:stretch>
          </a:blipFill>
        </p:spPr>
      </p:sp>
      <p:sp>
        <p:nvSpPr>
          <p:cNvPr name="Freeform 8" id="8"/>
          <p:cNvSpPr/>
          <p:nvPr/>
        </p:nvSpPr>
        <p:spPr>
          <a:xfrm flipH="false" flipV="false" rot="0">
            <a:off x="4338045" y="7198772"/>
            <a:ext cx="4483566" cy="2243481"/>
          </a:xfrm>
          <a:custGeom>
            <a:avLst/>
            <a:gdLst/>
            <a:ahLst/>
            <a:cxnLst/>
            <a:rect r="r" b="b" t="t" l="l"/>
            <a:pathLst>
              <a:path h="2243481" w="4483566">
                <a:moveTo>
                  <a:pt x="0" y="0"/>
                </a:moveTo>
                <a:lnTo>
                  <a:pt x="4483566" y="0"/>
                </a:lnTo>
                <a:lnTo>
                  <a:pt x="4483566" y="2243480"/>
                </a:lnTo>
                <a:lnTo>
                  <a:pt x="0" y="2243480"/>
                </a:lnTo>
                <a:lnTo>
                  <a:pt x="0" y="0"/>
                </a:lnTo>
                <a:close/>
              </a:path>
            </a:pathLst>
          </a:custGeom>
          <a:blipFill>
            <a:blip r:embed="rId5"/>
            <a:stretch>
              <a:fillRect l="-1751" t="-4900" r="-1401" b="-3500"/>
            </a:stretch>
          </a:blipFill>
        </p:spPr>
      </p:sp>
      <p:sp>
        <p:nvSpPr>
          <p:cNvPr name="Freeform 9" id="9"/>
          <p:cNvSpPr/>
          <p:nvPr/>
        </p:nvSpPr>
        <p:spPr>
          <a:xfrm flipH="false" flipV="false" rot="0">
            <a:off x="9511164" y="7198772"/>
            <a:ext cx="4438790" cy="2279404"/>
          </a:xfrm>
          <a:custGeom>
            <a:avLst/>
            <a:gdLst/>
            <a:ahLst/>
            <a:cxnLst/>
            <a:rect r="r" b="b" t="t" l="l"/>
            <a:pathLst>
              <a:path h="2279404" w="4438790">
                <a:moveTo>
                  <a:pt x="0" y="0"/>
                </a:moveTo>
                <a:lnTo>
                  <a:pt x="4438791" y="0"/>
                </a:lnTo>
                <a:lnTo>
                  <a:pt x="4438791" y="2279404"/>
                </a:lnTo>
                <a:lnTo>
                  <a:pt x="0" y="2279404"/>
                </a:lnTo>
                <a:lnTo>
                  <a:pt x="0" y="0"/>
                </a:lnTo>
                <a:close/>
              </a:path>
            </a:pathLst>
          </a:custGeom>
          <a:blipFill>
            <a:blip r:embed="rId6"/>
            <a:stretch>
              <a:fillRect l="-2122" t="-4823" r="-2122" b="-3445"/>
            </a:stretch>
          </a:blipFill>
        </p:spPr>
      </p:sp>
      <p:sp>
        <p:nvSpPr>
          <p:cNvPr name="TextBox 10" id="10"/>
          <p:cNvSpPr txBox="true"/>
          <p:nvPr/>
        </p:nvSpPr>
        <p:spPr>
          <a:xfrm rot="0">
            <a:off x="3341399" y="334058"/>
            <a:ext cx="11605202" cy="1314450"/>
          </a:xfrm>
          <a:prstGeom prst="rect">
            <a:avLst/>
          </a:prstGeom>
        </p:spPr>
        <p:txBody>
          <a:bodyPr anchor="t" rtlCol="false" tIns="0" lIns="0" bIns="0" rIns="0">
            <a:spAutoFit/>
          </a:bodyPr>
          <a:lstStyle/>
          <a:p>
            <a:pPr algn="ctr">
              <a:lnSpc>
                <a:spcPts val="8769"/>
              </a:lnSpc>
            </a:pPr>
            <a:r>
              <a:rPr lang="en-US" b="true" sz="7307">
                <a:solidFill>
                  <a:srgbClr val="203162"/>
                </a:solidFill>
                <a:latin typeface="Agrandir Bold"/>
                <a:ea typeface="Agrandir Bold"/>
                <a:cs typeface="Agrandir Bold"/>
                <a:sym typeface="Agrandir Bold"/>
              </a:rPr>
              <a:t>MACHINE LEARNING</a:t>
            </a:r>
          </a:p>
        </p:txBody>
      </p:sp>
      <p:grpSp>
        <p:nvGrpSpPr>
          <p:cNvPr name="Group 11" id="11"/>
          <p:cNvGrpSpPr/>
          <p:nvPr/>
        </p:nvGrpSpPr>
        <p:grpSpPr>
          <a:xfrm rot="0">
            <a:off x="9926257" y="1648508"/>
            <a:ext cx="3608606" cy="1687213"/>
            <a:chOff x="0" y="0"/>
            <a:chExt cx="4811474" cy="2249617"/>
          </a:xfrm>
        </p:grpSpPr>
        <p:sp>
          <p:nvSpPr>
            <p:cNvPr name="Freeform 12" id="12"/>
            <p:cNvSpPr/>
            <p:nvPr/>
          </p:nvSpPr>
          <p:spPr>
            <a:xfrm flipH="false" flipV="false" rot="0">
              <a:off x="1280929" y="0"/>
              <a:ext cx="2249617" cy="2249617"/>
            </a:xfrm>
            <a:custGeom>
              <a:avLst/>
              <a:gdLst/>
              <a:ahLst/>
              <a:cxnLst/>
              <a:rect r="r" b="b" t="t" l="l"/>
              <a:pathLst>
                <a:path h="2249617" w="2249617">
                  <a:moveTo>
                    <a:pt x="0" y="0"/>
                  </a:moveTo>
                  <a:lnTo>
                    <a:pt x="2249617" y="0"/>
                  </a:lnTo>
                  <a:lnTo>
                    <a:pt x="2249617" y="2249617"/>
                  </a:lnTo>
                  <a:lnTo>
                    <a:pt x="0" y="22496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0" y="751221"/>
              <a:ext cx="4811474" cy="942975"/>
            </a:xfrm>
            <a:prstGeom prst="rect">
              <a:avLst/>
            </a:prstGeom>
          </p:spPr>
          <p:txBody>
            <a:bodyPr anchor="t" rtlCol="false" tIns="0" lIns="0" bIns="0" rIns="0">
              <a:spAutoFit/>
            </a:bodyPr>
            <a:lstStyle/>
            <a:p>
              <a:pPr algn="ctr">
                <a:lnSpc>
                  <a:spcPts val="2726"/>
                </a:lnSpc>
              </a:pPr>
              <a:r>
                <a:rPr lang="en-US" sz="2272" b="true">
                  <a:solidFill>
                    <a:srgbClr val="FFD916"/>
                  </a:solidFill>
                  <a:latin typeface="Telegraf Heavy"/>
                  <a:ea typeface="Telegraf Heavy"/>
                  <a:cs typeface="Telegraf Heavy"/>
                  <a:sym typeface="Telegraf Heavy"/>
                </a:rPr>
                <a:t>BEST</a:t>
              </a:r>
            </a:p>
            <a:p>
              <a:pPr algn="ctr">
                <a:lnSpc>
                  <a:spcPts val="2726"/>
                </a:lnSpc>
              </a:pPr>
              <a:r>
                <a:rPr lang="en-US" b="true" sz="2272">
                  <a:solidFill>
                    <a:srgbClr val="FFD916"/>
                  </a:solidFill>
                  <a:latin typeface="Telegraf Heavy"/>
                  <a:ea typeface="Telegraf Heavy"/>
                  <a:cs typeface="Telegraf Heavy"/>
                  <a:sym typeface="Telegraf Heavy"/>
                </a:rPr>
                <a:t>FIT</a:t>
              </a:r>
            </a:p>
          </p:txBody>
        </p:sp>
      </p:grpSp>
      <p:grpSp>
        <p:nvGrpSpPr>
          <p:cNvPr name="Group 14" id="14"/>
          <p:cNvGrpSpPr/>
          <p:nvPr/>
        </p:nvGrpSpPr>
        <p:grpSpPr>
          <a:xfrm rot="0">
            <a:off x="15023029" y="6652800"/>
            <a:ext cx="2594562" cy="2993473"/>
            <a:chOff x="0" y="0"/>
            <a:chExt cx="3459417" cy="3991298"/>
          </a:xfrm>
        </p:grpSpPr>
        <p:grpSp>
          <p:nvGrpSpPr>
            <p:cNvPr name="Group 15" id="15"/>
            <p:cNvGrpSpPr/>
            <p:nvPr/>
          </p:nvGrpSpPr>
          <p:grpSpPr>
            <a:xfrm rot="0">
              <a:off x="702123" y="412131"/>
              <a:ext cx="1767123" cy="3579166"/>
              <a:chOff x="0" y="0"/>
              <a:chExt cx="660400" cy="1337588"/>
            </a:xfrm>
          </p:grpSpPr>
          <p:sp>
            <p:nvSpPr>
              <p:cNvPr name="Freeform 16" id="16"/>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1"/>
              </a:solidFill>
            </p:spPr>
          </p:sp>
          <p:sp>
            <p:nvSpPr>
              <p:cNvPr name="TextBox 17" id="17"/>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18" id="18"/>
            <p:cNvSpPr/>
            <p:nvPr/>
          </p:nvSpPr>
          <p:spPr>
            <a:xfrm flipH="false" flipV="false" rot="0">
              <a:off x="2006472" y="0"/>
              <a:ext cx="1027807" cy="1524706"/>
            </a:xfrm>
            <a:custGeom>
              <a:avLst/>
              <a:gdLst/>
              <a:ahLst/>
              <a:cxnLst/>
              <a:rect r="r" b="b" t="t" l="l"/>
              <a:pathLst>
                <a:path h="1524706" w="1027807">
                  <a:moveTo>
                    <a:pt x="0" y="0"/>
                  </a:moveTo>
                  <a:lnTo>
                    <a:pt x="1027807" y="0"/>
                  </a:lnTo>
                  <a:lnTo>
                    <a:pt x="1027807" y="1524706"/>
                  </a:lnTo>
                  <a:lnTo>
                    <a:pt x="0" y="15247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2006472" y="2513474"/>
              <a:ext cx="1452945" cy="1477824"/>
            </a:xfrm>
            <a:custGeom>
              <a:avLst/>
              <a:gdLst/>
              <a:ahLst/>
              <a:cxnLst/>
              <a:rect r="r" b="b" t="t" l="l"/>
              <a:pathLst>
                <a:path h="1477824" w="1452945">
                  <a:moveTo>
                    <a:pt x="0" y="0"/>
                  </a:moveTo>
                  <a:lnTo>
                    <a:pt x="1452945" y="0"/>
                  </a:lnTo>
                  <a:lnTo>
                    <a:pt x="1452945" y="1477824"/>
                  </a:lnTo>
                  <a:lnTo>
                    <a:pt x="0" y="14778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0" y="2587051"/>
              <a:ext cx="1404246" cy="1404246"/>
            </a:xfrm>
            <a:custGeom>
              <a:avLst/>
              <a:gdLst/>
              <a:ahLst/>
              <a:cxnLst/>
              <a:rect r="r" b="b" t="t" l="l"/>
              <a:pathLst>
                <a:path h="1404246" w="1404246">
                  <a:moveTo>
                    <a:pt x="0" y="0"/>
                  </a:moveTo>
                  <a:lnTo>
                    <a:pt x="1404246" y="0"/>
                  </a:lnTo>
                  <a:lnTo>
                    <a:pt x="1404246" y="1404247"/>
                  </a:lnTo>
                  <a:lnTo>
                    <a:pt x="0" y="140424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21" id="21"/>
          <p:cNvGrpSpPr/>
          <p:nvPr/>
        </p:nvGrpSpPr>
        <p:grpSpPr>
          <a:xfrm rot="0">
            <a:off x="576981" y="672703"/>
            <a:ext cx="1330179" cy="1325214"/>
            <a:chOff x="0" y="0"/>
            <a:chExt cx="350335" cy="349028"/>
          </a:xfrm>
        </p:grpSpPr>
        <p:sp>
          <p:nvSpPr>
            <p:cNvPr name="Freeform 22" id="22"/>
            <p:cNvSpPr/>
            <p:nvPr/>
          </p:nvSpPr>
          <p:spPr>
            <a:xfrm flipH="false" flipV="false" rot="0">
              <a:off x="0" y="0"/>
              <a:ext cx="350335" cy="349028"/>
            </a:xfrm>
            <a:custGeom>
              <a:avLst/>
              <a:gdLst/>
              <a:ahLst/>
              <a:cxnLst/>
              <a:rect r="r" b="b" t="t" l="l"/>
              <a:pathLst>
                <a:path h="349028" w="350335">
                  <a:moveTo>
                    <a:pt x="0" y="0"/>
                  </a:moveTo>
                  <a:lnTo>
                    <a:pt x="350335" y="0"/>
                  </a:lnTo>
                  <a:lnTo>
                    <a:pt x="350335" y="349028"/>
                  </a:lnTo>
                  <a:lnTo>
                    <a:pt x="0" y="349028"/>
                  </a:lnTo>
                  <a:close/>
                </a:path>
              </a:pathLst>
            </a:custGeom>
            <a:solidFill>
              <a:srgbClr val="4672F1"/>
            </a:solidFill>
          </p:spPr>
        </p:sp>
        <p:sp>
          <p:nvSpPr>
            <p:cNvPr name="TextBox 23" id="23"/>
            <p:cNvSpPr txBox="true"/>
            <p:nvPr/>
          </p:nvSpPr>
          <p:spPr>
            <a:xfrm>
              <a:off x="0" y="38100"/>
              <a:ext cx="350335" cy="310928"/>
            </a:xfrm>
            <a:prstGeom prst="rect">
              <a:avLst/>
            </a:prstGeom>
          </p:spPr>
          <p:txBody>
            <a:bodyPr anchor="ctr" rtlCol="false" tIns="50800" lIns="50800" bIns="50800" rIns="50800"/>
            <a:lstStyle/>
            <a:p>
              <a:pPr algn="ctr">
                <a:lnSpc>
                  <a:spcPts val="2186"/>
                </a:lnSpc>
              </a:pPr>
            </a:p>
          </p:txBody>
        </p:sp>
      </p:grpSp>
      <p:grpSp>
        <p:nvGrpSpPr>
          <p:cNvPr name="Group 24" id="24"/>
          <p:cNvGrpSpPr/>
          <p:nvPr/>
        </p:nvGrpSpPr>
        <p:grpSpPr>
          <a:xfrm rot="0">
            <a:off x="581946" y="672703"/>
            <a:ext cx="1325214" cy="2666808"/>
            <a:chOff x="0" y="0"/>
            <a:chExt cx="1766952" cy="3555743"/>
          </a:xfrm>
        </p:grpSpPr>
        <p:grpSp>
          <p:nvGrpSpPr>
            <p:cNvPr name="Group 25" id="25"/>
            <p:cNvGrpSpPr/>
            <p:nvPr/>
          </p:nvGrpSpPr>
          <p:grpSpPr>
            <a:xfrm rot="0">
              <a:off x="0" y="0"/>
              <a:ext cx="1766952" cy="176695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27" id="27"/>
              <p:cNvSpPr txBox="true"/>
              <p:nvPr/>
            </p:nvSpPr>
            <p:spPr>
              <a:xfrm>
                <a:off x="76200" y="114300"/>
                <a:ext cx="660400" cy="622300"/>
              </a:xfrm>
              <a:prstGeom prst="rect">
                <a:avLst/>
              </a:prstGeom>
            </p:spPr>
            <p:txBody>
              <a:bodyPr anchor="ctr" rtlCol="false" tIns="35577" lIns="35577" bIns="35577" rIns="35577"/>
              <a:lstStyle/>
              <a:p>
                <a:pPr algn="ctr">
                  <a:lnSpc>
                    <a:spcPts val="2186"/>
                  </a:lnSpc>
                </a:pPr>
              </a:p>
            </p:txBody>
          </p:sp>
        </p:grpSp>
        <p:sp>
          <p:nvSpPr>
            <p:cNvPr name="Freeform 28" id="28"/>
            <p:cNvSpPr/>
            <p:nvPr/>
          </p:nvSpPr>
          <p:spPr>
            <a:xfrm flipH="false" flipV="false" rot="-10800000">
              <a:off x="0" y="1758535"/>
              <a:ext cx="1766952" cy="1797208"/>
            </a:xfrm>
            <a:custGeom>
              <a:avLst/>
              <a:gdLst/>
              <a:ahLst/>
              <a:cxnLst/>
              <a:rect r="r" b="b" t="t" l="l"/>
              <a:pathLst>
                <a:path h="1797208" w="1766952">
                  <a:moveTo>
                    <a:pt x="0" y="0"/>
                  </a:moveTo>
                  <a:lnTo>
                    <a:pt x="1766952" y="0"/>
                  </a:lnTo>
                  <a:lnTo>
                    <a:pt x="1766952" y="1797208"/>
                  </a:lnTo>
                  <a:lnTo>
                    <a:pt x="0" y="179720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9" id="29"/>
            <p:cNvGrpSpPr/>
            <p:nvPr/>
          </p:nvGrpSpPr>
          <p:grpSpPr>
            <a:xfrm rot="0">
              <a:off x="176536" y="1577195"/>
              <a:ext cx="1084091" cy="1084091"/>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31" id="31"/>
              <p:cNvSpPr txBox="true"/>
              <p:nvPr/>
            </p:nvSpPr>
            <p:spPr>
              <a:xfrm>
                <a:off x="190500" y="228600"/>
                <a:ext cx="431800" cy="393700"/>
              </a:xfrm>
              <a:prstGeom prst="rect">
                <a:avLst/>
              </a:prstGeom>
            </p:spPr>
            <p:txBody>
              <a:bodyPr anchor="ctr" rtlCol="false" tIns="35577" lIns="35577" bIns="35577" rIns="35577"/>
              <a:lstStyle/>
              <a:p>
                <a:pPr algn="ctr">
                  <a:lnSpc>
                    <a:spcPts val="2186"/>
                  </a:lnSpc>
                </a:pPr>
              </a:p>
            </p:txBody>
          </p:sp>
        </p:grpSp>
      </p:grpSp>
      <p:sp>
        <p:nvSpPr>
          <p:cNvPr name="Freeform 32" id="32"/>
          <p:cNvSpPr/>
          <p:nvPr/>
        </p:nvSpPr>
        <p:spPr>
          <a:xfrm flipH="false" flipV="false" rot="0">
            <a:off x="1907160" y="672703"/>
            <a:ext cx="1325214" cy="1325214"/>
          </a:xfrm>
          <a:custGeom>
            <a:avLst/>
            <a:gdLst/>
            <a:ahLst/>
            <a:cxnLst/>
            <a:rect r="r" b="b" t="t" l="l"/>
            <a:pathLst>
              <a:path h="1325214" w="1325214">
                <a:moveTo>
                  <a:pt x="0" y="0"/>
                </a:moveTo>
                <a:lnTo>
                  <a:pt x="1325214" y="0"/>
                </a:lnTo>
                <a:lnTo>
                  <a:pt x="1325214" y="1325214"/>
                </a:lnTo>
                <a:lnTo>
                  <a:pt x="0" y="13252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33" id="33"/>
          <p:cNvGrpSpPr/>
          <p:nvPr/>
        </p:nvGrpSpPr>
        <p:grpSpPr>
          <a:xfrm rot="0">
            <a:off x="15406528" y="530206"/>
            <a:ext cx="2150490" cy="498494"/>
            <a:chOff x="0" y="0"/>
            <a:chExt cx="2867320" cy="664659"/>
          </a:xfrm>
        </p:grpSpPr>
        <p:sp>
          <p:nvSpPr>
            <p:cNvPr name="TextBox 34" id="34"/>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6099260" y="4878366"/>
            <a:ext cx="1614002" cy="16140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2C7ED"/>
            </a:solidFill>
          </p:spPr>
        </p:sp>
        <p:sp>
          <p:nvSpPr>
            <p:cNvPr name="TextBox 4" id="4"/>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3057485" y="212813"/>
            <a:ext cx="4810175" cy="945527"/>
            <a:chOff x="0" y="0"/>
            <a:chExt cx="1266877" cy="249028"/>
          </a:xfrm>
        </p:grpSpPr>
        <p:sp>
          <p:nvSpPr>
            <p:cNvPr name="Freeform 6" id="6"/>
            <p:cNvSpPr/>
            <p:nvPr/>
          </p:nvSpPr>
          <p:spPr>
            <a:xfrm flipH="false" flipV="false" rot="0">
              <a:off x="0" y="0"/>
              <a:ext cx="1266877" cy="249028"/>
            </a:xfrm>
            <a:custGeom>
              <a:avLst/>
              <a:gdLst/>
              <a:ahLst/>
              <a:cxnLst/>
              <a:rect r="r" b="b" t="t" l="l"/>
              <a:pathLst>
                <a:path h="249028" w="1266877">
                  <a:moveTo>
                    <a:pt x="124514" y="0"/>
                  </a:moveTo>
                  <a:lnTo>
                    <a:pt x="1142364" y="0"/>
                  </a:lnTo>
                  <a:cubicBezTo>
                    <a:pt x="1211131" y="0"/>
                    <a:pt x="1266877" y="55747"/>
                    <a:pt x="1266877" y="124514"/>
                  </a:cubicBezTo>
                  <a:lnTo>
                    <a:pt x="1266877" y="124514"/>
                  </a:lnTo>
                  <a:cubicBezTo>
                    <a:pt x="1266877" y="157537"/>
                    <a:pt x="1253759" y="189207"/>
                    <a:pt x="1230408" y="212558"/>
                  </a:cubicBezTo>
                  <a:cubicBezTo>
                    <a:pt x="1207057" y="235909"/>
                    <a:pt x="1175387" y="249028"/>
                    <a:pt x="1142364" y="249028"/>
                  </a:cubicBezTo>
                  <a:lnTo>
                    <a:pt x="124514" y="249028"/>
                  </a:lnTo>
                  <a:cubicBezTo>
                    <a:pt x="55747" y="249028"/>
                    <a:pt x="0" y="193281"/>
                    <a:pt x="0" y="124514"/>
                  </a:cubicBezTo>
                  <a:lnTo>
                    <a:pt x="0" y="124514"/>
                  </a:lnTo>
                  <a:cubicBezTo>
                    <a:pt x="0" y="55747"/>
                    <a:pt x="55747" y="0"/>
                    <a:pt x="124514" y="0"/>
                  </a:cubicBezTo>
                  <a:close/>
                </a:path>
              </a:pathLst>
            </a:custGeom>
            <a:solidFill>
              <a:srgbClr val="203162"/>
            </a:solidFill>
          </p:spPr>
        </p:sp>
        <p:sp>
          <p:nvSpPr>
            <p:cNvPr name="TextBox 7" id="7"/>
            <p:cNvSpPr txBox="true"/>
            <p:nvPr/>
          </p:nvSpPr>
          <p:spPr>
            <a:xfrm>
              <a:off x="0" y="47625"/>
              <a:ext cx="1266877" cy="201403"/>
            </a:xfrm>
            <a:prstGeom prst="rect">
              <a:avLst/>
            </a:prstGeom>
          </p:spPr>
          <p:txBody>
            <a:bodyPr anchor="ctr" rtlCol="false" tIns="50800" lIns="50800" bIns="50800" rIns="50800"/>
            <a:lstStyle/>
            <a:p>
              <a:pPr algn="ctr">
                <a:lnSpc>
                  <a:spcPts val="3030"/>
                </a:lnSpc>
              </a:pPr>
              <a:r>
                <a:rPr lang="en-US" b="true" sz="3000">
                  <a:solidFill>
                    <a:srgbClr val="FFFFFF"/>
                  </a:solidFill>
                  <a:latin typeface="Quicksand Bold"/>
                  <a:ea typeface="Quicksand Bold"/>
                  <a:cs typeface="Quicksand Bold"/>
                  <a:sym typeface="Quicksand Bold"/>
                </a:rPr>
                <a:t>Summarizing Results</a:t>
              </a:r>
            </a:p>
          </p:txBody>
        </p:sp>
      </p:grpSp>
      <p:grpSp>
        <p:nvGrpSpPr>
          <p:cNvPr name="Group 8" id="8"/>
          <p:cNvGrpSpPr/>
          <p:nvPr/>
        </p:nvGrpSpPr>
        <p:grpSpPr>
          <a:xfrm rot="0">
            <a:off x="17088542" y="9056122"/>
            <a:ext cx="1199458" cy="1230878"/>
            <a:chOff x="0" y="0"/>
            <a:chExt cx="880058" cy="903111"/>
          </a:xfrm>
        </p:grpSpPr>
        <p:sp>
          <p:nvSpPr>
            <p:cNvPr name="Freeform 9" id="9"/>
            <p:cNvSpPr/>
            <p:nvPr/>
          </p:nvSpPr>
          <p:spPr>
            <a:xfrm flipH="false" flipV="false" rot="0">
              <a:off x="0" y="0"/>
              <a:ext cx="880058" cy="903111"/>
            </a:xfrm>
            <a:custGeom>
              <a:avLst/>
              <a:gdLst/>
              <a:ahLst/>
              <a:cxnLst/>
              <a:rect r="r" b="b" t="t" l="l"/>
              <a:pathLst>
                <a:path h="903111" w="880058">
                  <a:moveTo>
                    <a:pt x="0" y="0"/>
                  </a:moveTo>
                  <a:lnTo>
                    <a:pt x="880058" y="0"/>
                  </a:lnTo>
                  <a:lnTo>
                    <a:pt x="880058" y="903111"/>
                  </a:lnTo>
                  <a:lnTo>
                    <a:pt x="0" y="903111"/>
                  </a:lnTo>
                  <a:close/>
                </a:path>
              </a:pathLst>
            </a:custGeom>
            <a:solidFill>
              <a:srgbClr val="4672F1"/>
            </a:solidFill>
          </p:spPr>
        </p:sp>
        <p:sp>
          <p:nvSpPr>
            <p:cNvPr name="TextBox 10" id="10"/>
            <p:cNvSpPr txBox="true"/>
            <p:nvPr/>
          </p:nvSpPr>
          <p:spPr>
            <a:xfrm>
              <a:off x="0" y="38100"/>
              <a:ext cx="880058" cy="865011"/>
            </a:xfrm>
            <a:prstGeom prst="rect">
              <a:avLst/>
            </a:prstGeom>
          </p:spPr>
          <p:txBody>
            <a:bodyPr anchor="ctr" rtlCol="false" tIns="90249" lIns="90249" bIns="90249" rIns="90249"/>
            <a:lstStyle/>
            <a:p>
              <a:pPr algn="ctr">
                <a:lnSpc>
                  <a:spcPts val="2186"/>
                </a:lnSpc>
              </a:pPr>
            </a:p>
          </p:txBody>
        </p:sp>
      </p:grpSp>
      <p:grpSp>
        <p:nvGrpSpPr>
          <p:cNvPr name="Group 11" id="11"/>
          <p:cNvGrpSpPr/>
          <p:nvPr/>
        </p:nvGrpSpPr>
        <p:grpSpPr>
          <a:xfrm rot="0">
            <a:off x="13608726" y="7138353"/>
            <a:ext cx="4679274" cy="3148647"/>
            <a:chOff x="0" y="0"/>
            <a:chExt cx="6239031" cy="4198196"/>
          </a:xfrm>
        </p:grpSpPr>
        <p:sp>
          <p:nvSpPr>
            <p:cNvPr name="Freeform 12" id="12"/>
            <p:cNvSpPr/>
            <p:nvPr/>
          </p:nvSpPr>
          <p:spPr>
            <a:xfrm flipH="false" flipV="false" rot="0">
              <a:off x="2032161" y="0"/>
              <a:ext cx="2144331" cy="2067568"/>
            </a:xfrm>
            <a:custGeom>
              <a:avLst/>
              <a:gdLst/>
              <a:ahLst/>
              <a:cxnLst/>
              <a:rect r="r" b="b" t="t" l="l"/>
              <a:pathLst>
                <a:path h="2067568" w="2144331">
                  <a:moveTo>
                    <a:pt x="0" y="0"/>
                  </a:moveTo>
                  <a:lnTo>
                    <a:pt x="2144331" y="0"/>
                  </a:lnTo>
                  <a:lnTo>
                    <a:pt x="2144331" y="2067568"/>
                  </a:lnTo>
                  <a:lnTo>
                    <a:pt x="0" y="2067568"/>
                  </a:lnTo>
                  <a:lnTo>
                    <a:pt x="0" y="0"/>
                  </a:lnTo>
                  <a:close/>
                </a:path>
              </a:pathLst>
            </a:custGeom>
            <a:blipFill>
              <a:blip r:embed="rId2">
                <a:extLst>
                  <a:ext uri="{96DAC541-7B7A-43D3-8B79-37D633B846F1}">
                    <asvg:svgBlip xmlns:asvg="http://schemas.microsoft.com/office/drawing/2016/SVG/main" r:embed="rId3"/>
                  </a:ext>
                </a:extLst>
              </a:blip>
              <a:stretch>
                <a:fillRect l="0" t="-5488" r="0" b="0"/>
              </a:stretch>
            </a:blipFill>
          </p:spPr>
        </p:sp>
        <p:grpSp>
          <p:nvGrpSpPr>
            <p:cNvPr name="Group 13" id="13"/>
            <p:cNvGrpSpPr/>
            <p:nvPr/>
          </p:nvGrpSpPr>
          <p:grpSpPr>
            <a:xfrm rot="0">
              <a:off x="0" y="2109669"/>
              <a:ext cx="2060344" cy="206034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FFF"/>
              </a:solidFill>
            </p:spPr>
          </p:sp>
          <p:sp>
            <p:nvSpPr>
              <p:cNvPr name="TextBox 15" id="15"/>
              <p:cNvSpPr txBox="true"/>
              <p:nvPr/>
            </p:nvSpPr>
            <p:spPr>
              <a:xfrm>
                <a:off x="190500" y="228600"/>
                <a:ext cx="431800" cy="393700"/>
              </a:xfrm>
              <a:prstGeom prst="rect">
                <a:avLst/>
              </a:prstGeom>
            </p:spPr>
            <p:txBody>
              <a:bodyPr anchor="ctr" rtlCol="false" tIns="90249" lIns="90249" bIns="90249" rIns="90249"/>
              <a:lstStyle/>
              <a:p>
                <a:pPr algn="ctr">
                  <a:lnSpc>
                    <a:spcPts val="2186"/>
                  </a:lnSpc>
                </a:pPr>
              </a:p>
            </p:txBody>
          </p:sp>
        </p:grpSp>
        <p:sp>
          <p:nvSpPr>
            <p:cNvPr name="Freeform 16" id="16"/>
            <p:cNvSpPr/>
            <p:nvPr/>
          </p:nvSpPr>
          <p:spPr>
            <a:xfrm flipH="false" flipV="false" rot="1431716">
              <a:off x="4774431" y="2170305"/>
              <a:ext cx="907346" cy="1890304"/>
            </a:xfrm>
            <a:custGeom>
              <a:avLst/>
              <a:gdLst/>
              <a:ahLst/>
              <a:cxnLst/>
              <a:rect r="r" b="b" t="t" l="l"/>
              <a:pathLst>
                <a:path h="1890304" w="907346">
                  <a:moveTo>
                    <a:pt x="0" y="0"/>
                  </a:moveTo>
                  <a:lnTo>
                    <a:pt x="907346" y="0"/>
                  </a:lnTo>
                  <a:lnTo>
                    <a:pt x="907346" y="1890304"/>
                  </a:lnTo>
                  <a:lnTo>
                    <a:pt x="0" y="1890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4581206" y="2300550"/>
              <a:ext cx="554167" cy="55416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A2C7ED"/>
              </a:solidFill>
            </p:spPr>
          </p:sp>
          <p:sp>
            <p:nvSpPr>
              <p:cNvPr name="TextBox 19" id="19"/>
              <p:cNvSpPr txBox="true"/>
              <p:nvPr/>
            </p:nvSpPr>
            <p:spPr>
              <a:xfrm>
                <a:off x="190500" y="219075"/>
                <a:ext cx="431800" cy="403225"/>
              </a:xfrm>
              <a:prstGeom prst="rect">
                <a:avLst/>
              </a:prstGeom>
            </p:spPr>
            <p:txBody>
              <a:bodyPr anchor="ctr" rtlCol="false" tIns="90249" lIns="90249" bIns="90249" rIns="90249"/>
              <a:lstStyle/>
              <a:p>
                <a:pPr algn="ctr">
                  <a:lnSpc>
                    <a:spcPts val="2221"/>
                  </a:lnSpc>
                </a:pPr>
              </a:p>
            </p:txBody>
          </p:sp>
        </p:grpSp>
        <p:grpSp>
          <p:nvGrpSpPr>
            <p:cNvPr name="Group 20" id="20"/>
            <p:cNvGrpSpPr/>
            <p:nvPr/>
          </p:nvGrpSpPr>
          <p:grpSpPr>
            <a:xfrm rot="0">
              <a:off x="5485641" y="3388057"/>
              <a:ext cx="371778" cy="37177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A2C7ED"/>
              </a:solidFill>
            </p:spPr>
          </p:sp>
          <p:sp>
            <p:nvSpPr>
              <p:cNvPr name="TextBox 22" id="22"/>
              <p:cNvSpPr txBox="true"/>
              <p:nvPr/>
            </p:nvSpPr>
            <p:spPr>
              <a:xfrm>
                <a:off x="190500" y="219075"/>
                <a:ext cx="431800" cy="403225"/>
              </a:xfrm>
              <a:prstGeom prst="rect">
                <a:avLst/>
              </a:prstGeom>
            </p:spPr>
            <p:txBody>
              <a:bodyPr anchor="ctr" rtlCol="false" tIns="90249" lIns="90249" bIns="90249" rIns="90249"/>
              <a:lstStyle/>
              <a:p>
                <a:pPr algn="ctr">
                  <a:lnSpc>
                    <a:spcPts val="2221"/>
                  </a:lnSpc>
                </a:pPr>
              </a:p>
            </p:txBody>
          </p:sp>
        </p:grpSp>
      </p:grpSp>
      <p:grpSp>
        <p:nvGrpSpPr>
          <p:cNvPr name="Group 23" id="23"/>
          <p:cNvGrpSpPr/>
          <p:nvPr/>
        </p:nvGrpSpPr>
        <p:grpSpPr>
          <a:xfrm rot="0">
            <a:off x="7395818" y="4217762"/>
            <a:ext cx="9877771" cy="3364138"/>
            <a:chOff x="0" y="0"/>
            <a:chExt cx="13170361" cy="4485518"/>
          </a:xfrm>
        </p:grpSpPr>
        <p:grpSp>
          <p:nvGrpSpPr>
            <p:cNvPr name="Group 24" id="24"/>
            <p:cNvGrpSpPr/>
            <p:nvPr/>
          </p:nvGrpSpPr>
          <p:grpSpPr>
            <a:xfrm rot="0">
              <a:off x="0" y="0"/>
              <a:ext cx="13170361" cy="4485518"/>
              <a:chOff x="0" y="0"/>
              <a:chExt cx="2911840" cy="991705"/>
            </a:xfrm>
          </p:grpSpPr>
          <p:sp>
            <p:nvSpPr>
              <p:cNvPr name="Freeform 25" id="25"/>
              <p:cNvSpPr/>
              <p:nvPr/>
            </p:nvSpPr>
            <p:spPr>
              <a:xfrm flipH="false" flipV="false" rot="0">
                <a:off x="0" y="0"/>
                <a:ext cx="2911840" cy="991705"/>
              </a:xfrm>
              <a:custGeom>
                <a:avLst/>
                <a:gdLst/>
                <a:ahLst/>
                <a:cxnLst/>
                <a:rect r="r" b="b" t="t" l="l"/>
                <a:pathLst>
                  <a:path h="991705" w="2911840">
                    <a:moveTo>
                      <a:pt x="78377" y="0"/>
                    </a:moveTo>
                    <a:lnTo>
                      <a:pt x="2833463" y="0"/>
                    </a:lnTo>
                    <a:cubicBezTo>
                      <a:pt x="2854250" y="0"/>
                      <a:pt x="2874185" y="8258"/>
                      <a:pt x="2888884" y="22956"/>
                    </a:cubicBezTo>
                    <a:cubicBezTo>
                      <a:pt x="2903582" y="37655"/>
                      <a:pt x="2911840" y="57590"/>
                      <a:pt x="2911840" y="78377"/>
                    </a:cubicBezTo>
                    <a:lnTo>
                      <a:pt x="2911840" y="913328"/>
                    </a:lnTo>
                    <a:cubicBezTo>
                      <a:pt x="2911840" y="934114"/>
                      <a:pt x="2903582" y="954050"/>
                      <a:pt x="2888884" y="968749"/>
                    </a:cubicBezTo>
                    <a:cubicBezTo>
                      <a:pt x="2874185" y="983447"/>
                      <a:pt x="2854250" y="991705"/>
                      <a:pt x="2833463" y="991705"/>
                    </a:cubicBezTo>
                    <a:lnTo>
                      <a:pt x="78377" y="991705"/>
                    </a:lnTo>
                    <a:cubicBezTo>
                      <a:pt x="57590" y="991705"/>
                      <a:pt x="37655" y="983447"/>
                      <a:pt x="22956" y="968749"/>
                    </a:cubicBezTo>
                    <a:cubicBezTo>
                      <a:pt x="8258" y="954050"/>
                      <a:pt x="0" y="934114"/>
                      <a:pt x="0" y="913328"/>
                    </a:cubicBezTo>
                    <a:lnTo>
                      <a:pt x="0" y="78377"/>
                    </a:lnTo>
                    <a:cubicBezTo>
                      <a:pt x="0" y="57590"/>
                      <a:pt x="8258" y="37655"/>
                      <a:pt x="22956" y="22956"/>
                    </a:cubicBezTo>
                    <a:cubicBezTo>
                      <a:pt x="37655" y="8258"/>
                      <a:pt x="57590" y="0"/>
                      <a:pt x="78377" y="0"/>
                    </a:cubicBezTo>
                    <a:close/>
                  </a:path>
                </a:pathLst>
              </a:custGeom>
              <a:solidFill>
                <a:srgbClr val="FFFFFF"/>
              </a:solidFill>
            </p:spPr>
          </p:sp>
          <p:sp>
            <p:nvSpPr>
              <p:cNvPr name="TextBox 26" id="26"/>
              <p:cNvSpPr txBox="true"/>
              <p:nvPr/>
            </p:nvSpPr>
            <p:spPr>
              <a:xfrm>
                <a:off x="0" y="28575"/>
                <a:ext cx="2911840" cy="963130"/>
              </a:xfrm>
              <a:prstGeom prst="rect">
                <a:avLst/>
              </a:prstGeom>
            </p:spPr>
            <p:txBody>
              <a:bodyPr anchor="ctr" rtlCol="false" tIns="45387" lIns="45387" bIns="45387" rIns="45387"/>
              <a:lstStyle/>
              <a:p>
                <a:pPr algn="ctr">
                  <a:lnSpc>
                    <a:spcPts val="2424"/>
                  </a:lnSpc>
                </a:pPr>
              </a:p>
            </p:txBody>
          </p:sp>
        </p:grpSp>
        <p:sp>
          <p:nvSpPr>
            <p:cNvPr name="TextBox 27" id="27"/>
            <p:cNvSpPr txBox="true"/>
            <p:nvPr/>
          </p:nvSpPr>
          <p:spPr>
            <a:xfrm rot="0">
              <a:off x="1188242" y="951193"/>
              <a:ext cx="10793876" cy="2244725"/>
            </a:xfrm>
            <a:prstGeom prst="rect">
              <a:avLst/>
            </a:prstGeom>
          </p:spPr>
          <p:txBody>
            <a:bodyPr anchor="t" rtlCol="false" tIns="0" lIns="0" bIns="0" rIns="0">
              <a:spAutoFit/>
            </a:bodyPr>
            <a:lstStyle/>
            <a:p>
              <a:pPr algn="just">
                <a:lnSpc>
                  <a:spcPts val="3317"/>
                </a:lnSpc>
              </a:pPr>
              <a:r>
                <a:rPr lang="en-US" sz="2764">
                  <a:solidFill>
                    <a:srgbClr val="203162"/>
                  </a:solidFill>
                  <a:latin typeface="Quicksand"/>
                  <a:ea typeface="Quicksand"/>
                  <a:cs typeface="Quicksand"/>
                  <a:sym typeface="Quicksand"/>
                </a:rPr>
                <a:t>Dengan kemampuan prediksi ini, Home Credit dapat </a:t>
              </a:r>
              <a:r>
                <a:rPr lang="en-US" b="true" sz="2764">
                  <a:solidFill>
                    <a:srgbClr val="203162"/>
                  </a:solidFill>
                  <a:latin typeface="Quicksand Bold"/>
                  <a:ea typeface="Quicksand Bold"/>
                  <a:cs typeface="Quicksand Bold"/>
                  <a:sym typeface="Quicksand Bold"/>
                </a:rPr>
                <a:t>mengidentifikasi</a:t>
              </a:r>
              <a:r>
                <a:rPr lang="en-US" sz="2764">
                  <a:solidFill>
                    <a:srgbClr val="203162"/>
                  </a:solidFill>
                  <a:latin typeface="Quicksand"/>
                  <a:ea typeface="Quicksand"/>
                  <a:cs typeface="Quicksand"/>
                  <a:sym typeface="Quicksand"/>
                </a:rPr>
                <a:t> pelanggan yang </a:t>
              </a:r>
              <a:r>
                <a:rPr lang="en-US" b="true" sz="2764">
                  <a:solidFill>
                    <a:srgbClr val="203162"/>
                  </a:solidFill>
                  <a:latin typeface="Quicksand Bold"/>
                  <a:ea typeface="Quicksand Bold"/>
                  <a:cs typeface="Quicksand Bold"/>
                  <a:sym typeface="Quicksand Bold"/>
                </a:rPr>
                <a:t>berpotensi menimbulkan financial risk</a:t>
              </a:r>
              <a:r>
                <a:rPr lang="en-US" sz="2764">
                  <a:solidFill>
                    <a:srgbClr val="203162"/>
                  </a:solidFill>
                  <a:latin typeface="Quicksand"/>
                  <a:ea typeface="Quicksand"/>
                  <a:cs typeface="Quicksand"/>
                  <a:sym typeface="Quicksand"/>
                </a:rPr>
                <a:t> sebelum masalah terjadi.</a:t>
              </a:r>
            </a:p>
          </p:txBody>
        </p:sp>
      </p:grpSp>
      <p:sp>
        <p:nvSpPr>
          <p:cNvPr name="Freeform 28" id="28"/>
          <p:cNvSpPr/>
          <p:nvPr/>
        </p:nvSpPr>
        <p:spPr>
          <a:xfrm flipH="false" flipV="false" rot="0">
            <a:off x="661137" y="4878366"/>
            <a:ext cx="5973290" cy="4905990"/>
          </a:xfrm>
          <a:custGeom>
            <a:avLst/>
            <a:gdLst/>
            <a:ahLst/>
            <a:cxnLst/>
            <a:rect r="r" b="b" t="t" l="l"/>
            <a:pathLst>
              <a:path h="4905990" w="5973290">
                <a:moveTo>
                  <a:pt x="0" y="0"/>
                </a:moveTo>
                <a:lnTo>
                  <a:pt x="5973290" y="0"/>
                </a:lnTo>
                <a:lnTo>
                  <a:pt x="5973290" y="4905991"/>
                </a:lnTo>
                <a:lnTo>
                  <a:pt x="0" y="4905991"/>
                </a:lnTo>
                <a:lnTo>
                  <a:pt x="0" y="0"/>
                </a:lnTo>
                <a:close/>
              </a:path>
            </a:pathLst>
          </a:custGeom>
          <a:blipFill>
            <a:blip r:embed="rId6"/>
            <a:stretch>
              <a:fillRect l="0" t="0" r="0" b="0"/>
            </a:stretch>
          </a:blipFill>
        </p:spPr>
      </p:sp>
      <p:sp>
        <p:nvSpPr>
          <p:cNvPr name="Freeform 29" id="29"/>
          <p:cNvSpPr/>
          <p:nvPr/>
        </p:nvSpPr>
        <p:spPr>
          <a:xfrm flipH="false" flipV="false" rot="0">
            <a:off x="1455126" y="1665062"/>
            <a:ext cx="4385311" cy="2239066"/>
          </a:xfrm>
          <a:custGeom>
            <a:avLst/>
            <a:gdLst/>
            <a:ahLst/>
            <a:cxnLst/>
            <a:rect r="r" b="b" t="t" l="l"/>
            <a:pathLst>
              <a:path h="2239066" w="4385311">
                <a:moveTo>
                  <a:pt x="0" y="0"/>
                </a:moveTo>
                <a:lnTo>
                  <a:pt x="4385311" y="0"/>
                </a:lnTo>
                <a:lnTo>
                  <a:pt x="4385311" y="2239066"/>
                </a:lnTo>
                <a:lnTo>
                  <a:pt x="0" y="2239066"/>
                </a:lnTo>
                <a:lnTo>
                  <a:pt x="0" y="0"/>
                </a:lnTo>
                <a:close/>
              </a:path>
            </a:pathLst>
          </a:custGeom>
          <a:blipFill>
            <a:blip r:embed="rId7"/>
            <a:stretch>
              <a:fillRect l="-2148" t="-4208" r="-3581" b="-4909"/>
            </a:stretch>
          </a:blipFill>
        </p:spPr>
      </p:sp>
      <p:grpSp>
        <p:nvGrpSpPr>
          <p:cNvPr name="Group 30" id="30"/>
          <p:cNvGrpSpPr/>
          <p:nvPr/>
        </p:nvGrpSpPr>
        <p:grpSpPr>
          <a:xfrm rot="0">
            <a:off x="661137" y="530206"/>
            <a:ext cx="2150490" cy="498494"/>
            <a:chOff x="0" y="0"/>
            <a:chExt cx="2867320" cy="664659"/>
          </a:xfrm>
        </p:grpSpPr>
        <p:sp>
          <p:nvSpPr>
            <p:cNvPr name="TextBox 31" id="31"/>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
        <p:nvSpPr>
          <p:cNvPr name="Freeform 32" id="32"/>
          <p:cNvSpPr/>
          <p:nvPr/>
        </p:nvSpPr>
        <p:spPr>
          <a:xfrm flipH="false" flipV="false" rot="0">
            <a:off x="1831647" y="8053550"/>
            <a:ext cx="737920" cy="432606"/>
          </a:xfrm>
          <a:custGeom>
            <a:avLst/>
            <a:gdLst/>
            <a:ahLst/>
            <a:cxnLst/>
            <a:rect r="r" b="b" t="t" l="l"/>
            <a:pathLst>
              <a:path h="432606" w="737920">
                <a:moveTo>
                  <a:pt x="0" y="0"/>
                </a:moveTo>
                <a:lnTo>
                  <a:pt x="737920" y="0"/>
                </a:lnTo>
                <a:lnTo>
                  <a:pt x="737920" y="432606"/>
                </a:lnTo>
                <a:lnTo>
                  <a:pt x="0" y="432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7282646" y="1560287"/>
            <a:ext cx="9802236" cy="2276475"/>
          </a:xfrm>
          <a:prstGeom prst="rect">
            <a:avLst/>
          </a:prstGeom>
        </p:spPr>
        <p:txBody>
          <a:bodyPr anchor="t" rtlCol="false" tIns="0" lIns="0" bIns="0" rIns="0">
            <a:spAutoFit/>
          </a:bodyPr>
          <a:lstStyle/>
          <a:p>
            <a:pPr algn="ctr">
              <a:lnSpc>
                <a:spcPts val="4295"/>
              </a:lnSpc>
            </a:pPr>
            <a:r>
              <a:rPr lang="en-US" b="true" sz="3579">
                <a:solidFill>
                  <a:srgbClr val="203162"/>
                </a:solidFill>
                <a:latin typeface="Agrandir Bold"/>
                <a:ea typeface="Agrandir Bold"/>
                <a:cs typeface="Agrandir Bold"/>
                <a:sym typeface="Agrandir Bold"/>
              </a:rPr>
              <a:t>“Model ini menunjukkan kemampuan yang kuat dalam meminimalkan False Negatives, yang sangat penting untuk mengidentifikasi potensi default dengan akurat.”</a:t>
            </a:r>
          </a:p>
        </p:txBody>
      </p:sp>
      <p:sp>
        <p:nvSpPr>
          <p:cNvPr name="TextBox 34" id="34"/>
          <p:cNvSpPr txBox="true"/>
          <p:nvPr/>
        </p:nvSpPr>
        <p:spPr>
          <a:xfrm rot="0">
            <a:off x="1397784" y="7628508"/>
            <a:ext cx="1601656" cy="286011"/>
          </a:xfrm>
          <a:prstGeom prst="rect">
            <a:avLst/>
          </a:prstGeom>
        </p:spPr>
        <p:txBody>
          <a:bodyPr anchor="t" rtlCol="false" tIns="0" lIns="0" bIns="0" rIns="0">
            <a:spAutoFit/>
          </a:bodyPr>
          <a:lstStyle/>
          <a:p>
            <a:pPr algn="ctr">
              <a:lnSpc>
                <a:spcPts val="1886"/>
              </a:lnSpc>
            </a:pPr>
            <a:r>
              <a:rPr lang="en-US" b="true" sz="1571">
                <a:solidFill>
                  <a:srgbClr val="F4131B"/>
                </a:solidFill>
                <a:latin typeface="Agrandir Bold"/>
                <a:ea typeface="Agrandir Bold"/>
                <a:cs typeface="Agrandir Bold"/>
                <a:sym typeface="Agrandir Bold"/>
              </a:rPr>
              <a:t>False Negative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0" y="0"/>
            <a:ext cx="8264134" cy="10287000"/>
            <a:chOff x="0" y="0"/>
            <a:chExt cx="2176562" cy="2709333"/>
          </a:xfrm>
        </p:grpSpPr>
        <p:sp>
          <p:nvSpPr>
            <p:cNvPr name="Freeform 3" id="3"/>
            <p:cNvSpPr/>
            <p:nvPr/>
          </p:nvSpPr>
          <p:spPr>
            <a:xfrm flipH="false" flipV="false" rot="0">
              <a:off x="0" y="0"/>
              <a:ext cx="2176562" cy="2709333"/>
            </a:xfrm>
            <a:custGeom>
              <a:avLst/>
              <a:gdLst/>
              <a:ahLst/>
              <a:cxnLst/>
              <a:rect r="r" b="b" t="t" l="l"/>
              <a:pathLst>
                <a:path h="2709333" w="2176562">
                  <a:moveTo>
                    <a:pt x="0" y="0"/>
                  </a:moveTo>
                  <a:lnTo>
                    <a:pt x="2176562" y="0"/>
                  </a:lnTo>
                  <a:lnTo>
                    <a:pt x="2176562" y="2709333"/>
                  </a:lnTo>
                  <a:lnTo>
                    <a:pt x="0" y="2709333"/>
                  </a:lnTo>
                  <a:close/>
                </a:path>
              </a:pathLst>
            </a:custGeom>
            <a:solidFill>
              <a:srgbClr val="021D4A"/>
            </a:solidFill>
          </p:spPr>
        </p:sp>
        <p:sp>
          <p:nvSpPr>
            <p:cNvPr name="TextBox 4" id="4"/>
            <p:cNvSpPr txBox="true"/>
            <p:nvPr/>
          </p:nvSpPr>
          <p:spPr>
            <a:xfrm>
              <a:off x="0" y="38100"/>
              <a:ext cx="2176562" cy="2671233"/>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406528" y="530206"/>
            <a:ext cx="2150490" cy="498494"/>
            <a:chOff x="0" y="0"/>
            <a:chExt cx="2867320" cy="664659"/>
          </a:xfrm>
        </p:grpSpPr>
        <p:sp>
          <p:nvSpPr>
            <p:cNvPr name="TextBox 6" id="6"/>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pSp>
        <p:nvGrpSpPr>
          <p:cNvPr name="Group 7" id="7"/>
          <p:cNvGrpSpPr/>
          <p:nvPr/>
        </p:nvGrpSpPr>
        <p:grpSpPr>
          <a:xfrm rot="0">
            <a:off x="1009650" y="2037099"/>
            <a:ext cx="15223047" cy="6212803"/>
            <a:chOff x="0" y="0"/>
            <a:chExt cx="20297396" cy="8283737"/>
          </a:xfrm>
        </p:grpSpPr>
        <p:sp>
          <p:nvSpPr>
            <p:cNvPr name="TextBox 8" id="8"/>
            <p:cNvSpPr txBox="true"/>
            <p:nvPr/>
          </p:nvSpPr>
          <p:spPr>
            <a:xfrm rot="0">
              <a:off x="0" y="1230792"/>
              <a:ext cx="20297396" cy="7052945"/>
            </a:xfrm>
            <a:prstGeom prst="rect">
              <a:avLst/>
            </a:prstGeom>
          </p:spPr>
          <p:txBody>
            <a:bodyPr anchor="t" rtlCol="false" tIns="0" lIns="0" bIns="0" rIns="0">
              <a:spAutoFit/>
            </a:bodyPr>
            <a:lstStyle/>
            <a:p>
              <a:pPr algn="l">
                <a:lnSpc>
                  <a:spcPts val="19890"/>
                </a:lnSpc>
              </a:pPr>
              <a:r>
                <a:rPr lang="en-US" sz="15300" b="true">
                  <a:solidFill>
                    <a:srgbClr val="FFFFFF"/>
                  </a:solidFill>
                  <a:latin typeface="Agrandir Bold"/>
                  <a:ea typeface="Agrandir Bold"/>
                  <a:cs typeface="Agrandir Bold"/>
                  <a:sym typeface="Agrandir Bold"/>
                </a:rPr>
                <a:t>Business Recomendation</a:t>
              </a:r>
            </a:p>
          </p:txBody>
        </p:sp>
        <p:sp>
          <p:nvSpPr>
            <p:cNvPr name="Freeform 9" id="9"/>
            <p:cNvSpPr/>
            <p:nvPr/>
          </p:nvSpPr>
          <p:spPr>
            <a:xfrm flipH="false" flipV="false" rot="0">
              <a:off x="0" y="0"/>
              <a:ext cx="1818430" cy="1811817"/>
            </a:xfrm>
            <a:custGeom>
              <a:avLst/>
              <a:gdLst/>
              <a:ahLst/>
              <a:cxnLst/>
              <a:rect r="r" b="b" t="t" l="l"/>
              <a:pathLst>
                <a:path h="1811817" w="1818430">
                  <a:moveTo>
                    <a:pt x="0" y="0"/>
                  </a:moveTo>
                  <a:lnTo>
                    <a:pt x="1818430" y="0"/>
                  </a:lnTo>
                  <a:lnTo>
                    <a:pt x="1818430" y="1811817"/>
                  </a:lnTo>
                  <a:lnTo>
                    <a:pt x="0" y="18118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transition spd="fast">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76981" y="672703"/>
            <a:ext cx="1330179" cy="1325214"/>
            <a:chOff x="0" y="0"/>
            <a:chExt cx="350335" cy="349028"/>
          </a:xfrm>
        </p:grpSpPr>
        <p:sp>
          <p:nvSpPr>
            <p:cNvPr name="Freeform 3" id="3"/>
            <p:cNvSpPr/>
            <p:nvPr/>
          </p:nvSpPr>
          <p:spPr>
            <a:xfrm flipH="false" flipV="false" rot="0">
              <a:off x="0" y="0"/>
              <a:ext cx="350335" cy="349028"/>
            </a:xfrm>
            <a:custGeom>
              <a:avLst/>
              <a:gdLst/>
              <a:ahLst/>
              <a:cxnLst/>
              <a:rect r="r" b="b" t="t" l="l"/>
              <a:pathLst>
                <a:path h="349028" w="350335">
                  <a:moveTo>
                    <a:pt x="0" y="0"/>
                  </a:moveTo>
                  <a:lnTo>
                    <a:pt x="350335" y="0"/>
                  </a:lnTo>
                  <a:lnTo>
                    <a:pt x="350335" y="349028"/>
                  </a:lnTo>
                  <a:lnTo>
                    <a:pt x="0" y="349028"/>
                  </a:lnTo>
                  <a:close/>
                </a:path>
              </a:pathLst>
            </a:custGeom>
            <a:solidFill>
              <a:srgbClr val="4672F1"/>
            </a:solidFill>
          </p:spPr>
        </p:sp>
        <p:sp>
          <p:nvSpPr>
            <p:cNvPr name="TextBox 4" id="4"/>
            <p:cNvSpPr txBox="true"/>
            <p:nvPr/>
          </p:nvSpPr>
          <p:spPr>
            <a:xfrm>
              <a:off x="0" y="38100"/>
              <a:ext cx="350335" cy="310928"/>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27417" y="2393984"/>
            <a:ext cx="15139970" cy="7384140"/>
            <a:chOff x="0" y="0"/>
            <a:chExt cx="4463069" cy="2176750"/>
          </a:xfrm>
        </p:grpSpPr>
        <p:sp>
          <p:nvSpPr>
            <p:cNvPr name="Freeform 6" id="6"/>
            <p:cNvSpPr/>
            <p:nvPr/>
          </p:nvSpPr>
          <p:spPr>
            <a:xfrm flipH="false" flipV="false" rot="0">
              <a:off x="0" y="0"/>
              <a:ext cx="4463069" cy="2176749"/>
            </a:xfrm>
            <a:custGeom>
              <a:avLst/>
              <a:gdLst/>
              <a:ahLst/>
              <a:cxnLst/>
              <a:rect r="r" b="b" t="t" l="l"/>
              <a:pathLst>
                <a:path h="2176749" w="4463069">
                  <a:moveTo>
                    <a:pt x="51136" y="0"/>
                  </a:moveTo>
                  <a:lnTo>
                    <a:pt x="4411933" y="0"/>
                  </a:lnTo>
                  <a:cubicBezTo>
                    <a:pt x="4440174" y="0"/>
                    <a:pt x="4463069" y="22894"/>
                    <a:pt x="4463069" y="51136"/>
                  </a:cubicBezTo>
                  <a:lnTo>
                    <a:pt x="4463069" y="2125614"/>
                  </a:lnTo>
                  <a:cubicBezTo>
                    <a:pt x="4463069" y="2153855"/>
                    <a:pt x="4440174" y="2176749"/>
                    <a:pt x="4411933" y="2176749"/>
                  </a:cubicBezTo>
                  <a:lnTo>
                    <a:pt x="51136" y="2176749"/>
                  </a:lnTo>
                  <a:cubicBezTo>
                    <a:pt x="22894" y="2176749"/>
                    <a:pt x="0" y="2153855"/>
                    <a:pt x="0" y="2125614"/>
                  </a:cubicBezTo>
                  <a:lnTo>
                    <a:pt x="0" y="51136"/>
                  </a:lnTo>
                  <a:cubicBezTo>
                    <a:pt x="0" y="22894"/>
                    <a:pt x="22894" y="0"/>
                    <a:pt x="51136" y="0"/>
                  </a:cubicBezTo>
                  <a:close/>
                </a:path>
              </a:pathLst>
            </a:custGeom>
            <a:solidFill>
              <a:srgbClr val="FFFFFF"/>
            </a:solidFill>
          </p:spPr>
        </p:sp>
        <p:sp>
          <p:nvSpPr>
            <p:cNvPr name="TextBox 7" id="7"/>
            <p:cNvSpPr txBox="true"/>
            <p:nvPr/>
          </p:nvSpPr>
          <p:spPr>
            <a:xfrm>
              <a:off x="0" y="28575"/>
              <a:ext cx="4463069" cy="2148175"/>
            </a:xfrm>
            <a:prstGeom prst="rect">
              <a:avLst/>
            </a:prstGeom>
          </p:spPr>
          <p:txBody>
            <a:bodyPr anchor="ctr" rtlCol="false" tIns="45387" lIns="45387" bIns="45387" rIns="45387"/>
            <a:lstStyle/>
            <a:p>
              <a:pPr algn="ctr">
                <a:lnSpc>
                  <a:spcPts val="2424"/>
                </a:lnSpc>
              </a:pPr>
            </a:p>
          </p:txBody>
        </p:sp>
      </p:grpSp>
      <p:grpSp>
        <p:nvGrpSpPr>
          <p:cNvPr name="Group 8" id="8"/>
          <p:cNvGrpSpPr/>
          <p:nvPr/>
        </p:nvGrpSpPr>
        <p:grpSpPr>
          <a:xfrm rot="0">
            <a:off x="15066157" y="6784651"/>
            <a:ext cx="2594562" cy="2993473"/>
            <a:chOff x="0" y="0"/>
            <a:chExt cx="3459417" cy="3991298"/>
          </a:xfrm>
        </p:grpSpPr>
        <p:grpSp>
          <p:nvGrpSpPr>
            <p:cNvPr name="Group 9" id="9"/>
            <p:cNvGrpSpPr/>
            <p:nvPr/>
          </p:nvGrpSpPr>
          <p:grpSpPr>
            <a:xfrm rot="0">
              <a:off x="702123" y="412131"/>
              <a:ext cx="1767123" cy="3579166"/>
              <a:chOff x="0" y="0"/>
              <a:chExt cx="660400" cy="1337588"/>
            </a:xfrm>
          </p:grpSpPr>
          <p:sp>
            <p:nvSpPr>
              <p:cNvPr name="Freeform 10" id="10"/>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1"/>
              </a:solidFill>
            </p:spPr>
          </p:sp>
          <p:sp>
            <p:nvSpPr>
              <p:cNvPr name="TextBox 11" id="11"/>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12" id="12"/>
            <p:cNvSpPr/>
            <p:nvPr/>
          </p:nvSpPr>
          <p:spPr>
            <a:xfrm flipH="false" flipV="false" rot="0">
              <a:off x="2006472" y="0"/>
              <a:ext cx="1027807" cy="1524706"/>
            </a:xfrm>
            <a:custGeom>
              <a:avLst/>
              <a:gdLst/>
              <a:ahLst/>
              <a:cxnLst/>
              <a:rect r="r" b="b" t="t" l="l"/>
              <a:pathLst>
                <a:path h="1524706" w="1027807">
                  <a:moveTo>
                    <a:pt x="0" y="0"/>
                  </a:moveTo>
                  <a:lnTo>
                    <a:pt x="1027807" y="0"/>
                  </a:lnTo>
                  <a:lnTo>
                    <a:pt x="1027807" y="1524706"/>
                  </a:lnTo>
                  <a:lnTo>
                    <a:pt x="0" y="152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006472" y="2513474"/>
              <a:ext cx="1452945" cy="1477824"/>
            </a:xfrm>
            <a:custGeom>
              <a:avLst/>
              <a:gdLst/>
              <a:ahLst/>
              <a:cxnLst/>
              <a:rect r="r" b="b" t="t" l="l"/>
              <a:pathLst>
                <a:path h="1477824" w="1452945">
                  <a:moveTo>
                    <a:pt x="0" y="0"/>
                  </a:moveTo>
                  <a:lnTo>
                    <a:pt x="1452945" y="0"/>
                  </a:lnTo>
                  <a:lnTo>
                    <a:pt x="1452945" y="1477824"/>
                  </a:lnTo>
                  <a:lnTo>
                    <a:pt x="0" y="1477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2587051"/>
              <a:ext cx="1404246" cy="1404246"/>
            </a:xfrm>
            <a:custGeom>
              <a:avLst/>
              <a:gdLst/>
              <a:ahLst/>
              <a:cxnLst/>
              <a:rect r="r" b="b" t="t" l="l"/>
              <a:pathLst>
                <a:path h="1404246" w="1404246">
                  <a:moveTo>
                    <a:pt x="0" y="0"/>
                  </a:moveTo>
                  <a:lnTo>
                    <a:pt x="1404246" y="0"/>
                  </a:lnTo>
                  <a:lnTo>
                    <a:pt x="1404246" y="1404247"/>
                  </a:lnTo>
                  <a:lnTo>
                    <a:pt x="0" y="1404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5" id="15"/>
          <p:cNvGrpSpPr/>
          <p:nvPr/>
        </p:nvGrpSpPr>
        <p:grpSpPr>
          <a:xfrm rot="0">
            <a:off x="581946" y="672703"/>
            <a:ext cx="1325214" cy="13252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17" id="17"/>
            <p:cNvSpPr txBox="true"/>
            <p:nvPr/>
          </p:nvSpPr>
          <p:spPr>
            <a:xfrm>
              <a:off x="76200" y="114300"/>
              <a:ext cx="660400" cy="622300"/>
            </a:xfrm>
            <a:prstGeom prst="rect">
              <a:avLst/>
            </a:prstGeom>
          </p:spPr>
          <p:txBody>
            <a:bodyPr anchor="ctr" rtlCol="false" tIns="35577" lIns="35577" bIns="35577" rIns="35577"/>
            <a:lstStyle/>
            <a:p>
              <a:pPr algn="ctr">
                <a:lnSpc>
                  <a:spcPts val="2186"/>
                </a:lnSpc>
              </a:pPr>
            </a:p>
          </p:txBody>
        </p:sp>
      </p:grpSp>
      <p:sp>
        <p:nvSpPr>
          <p:cNvPr name="Freeform 18" id="18"/>
          <p:cNvSpPr/>
          <p:nvPr/>
        </p:nvSpPr>
        <p:spPr>
          <a:xfrm flipH="false" flipV="false" rot="-10800000">
            <a:off x="581946" y="1991604"/>
            <a:ext cx="1325214" cy="1347906"/>
          </a:xfrm>
          <a:custGeom>
            <a:avLst/>
            <a:gdLst/>
            <a:ahLst/>
            <a:cxnLst/>
            <a:rect r="r" b="b" t="t" l="l"/>
            <a:pathLst>
              <a:path h="1347906" w="1325214">
                <a:moveTo>
                  <a:pt x="0" y="0"/>
                </a:moveTo>
                <a:lnTo>
                  <a:pt x="1325214" y="0"/>
                </a:lnTo>
                <a:lnTo>
                  <a:pt x="1325214" y="1347906"/>
                </a:lnTo>
                <a:lnTo>
                  <a:pt x="0" y="1347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714349" y="1855599"/>
            <a:ext cx="813068" cy="8130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1" id="21"/>
            <p:cNvSpPr txBox="true"/>
            <p:nvPr/>
          </p:nvSpPr>
          <p:spPr>
            <a:xfrm>
              <a:off x="190500" y="228600"/>
              <a:ext cx="431800" cy="393700"/>
            </a:xfrm>
            <a:prstGeom prst="rect">
              <a:avLst/>
            </a:prstGeom>
          </p:spPr>
          <p:txBody>
            <a:bodyPr anchor="ctr" rtlCol="false" tIns="35577" lIns="35577" bIns="35577" rIns="35577"/>
            <a:lstStyle/>
            <a:p>
              <a:pPr algn="ctr">
                <a:lnSpc>
                  <a:spcPts val="2186"/>
                </a:lnSpc>
              </a:pPr>
            </a:p>
          </p:txBody>
        </p:sp>
      </p:grpSp>
      <p:sp>
        <p:nvSpPr>
          <p:cNvPr name="Freeform 22" id="22"/>
          <p:cNvSpPr/>
          <p:nvPr/>
        </p:nvSpPr>
        <p:spPr>
          <a:xfrm flipH="false" flipV="false" rot="0">
            <a:off x="1907160" y="672703"/>
            <a:ext cx="1325214" cy="1325214"/>
          </a:xfrm>
          <a:custGeom>
            <a:avLst/>
            <a:gdLst/>
            <a:ahLst/>
            <a:cxnLst/>
            <a:rect r="r" b="b" t="t" l="l"/>
            <a:pathLst>
              <a:path h="1325214" w="1325214">
                <a:moveTo>
                  <a:pt x="0" y="0"/>
                </a:moveTo>
                <a:lnTo>
                  <a:pt x="1325214" y="0"/>
                </a:lnTo>
                <a:lnTo>
                  <a:pt x="1325214" y="1325214"/>
                </a:lnTo>
                <a:lnTo>
                  <a:pt x="0" y="13252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3" id="23"/>
          <p:cNvGrpSpPr/>
          <p:nvPr/>
        </p:nvGrpSpPr>
        <p:grpSpPr>
          <a:xfrm rot="0">
            <a:off x="1120883" y="8903942"/>
            <a:ext cx="942174" cy="94217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5" id="25"/>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grpSp>
        <p:nvGrpSpPr>
          <p:cNvPr name="Group 26" id="26"/>
          <p:cNvGrpSpPr/>
          <p:nvPr/>
        </p:nvGrpSpPr>
        <p:grpSpPr>
          <a:xfrm rot="0">
            <a:off x="15406528" y="530206"/>
            <a:ext cx="2150490" cy="498494"/>
            <a:chOff x="0" y="0"/>
            <a:chExt cx="2867320" cy="664659"/>
          </a:xfrm>
        </p:grpSpPr>
        <p:sp>
          <p:nvSpPr>
            <p:cNvPr name="TextBox 27" id="27"/>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pSp>
        <p:nvGrpSpPr>
          <p:cNvPr name="Group 28" id="28"/>
          <p:cNvGrpSpPr/>
          <p:nvPr/>
        </p:nvGrpSpPr>
        <p:grpSpPr>
          <a:xfrm rot="0">
            <a:off x="6738912" y="2393984"/>
            <a:ext cx="4810175" cy="945527"/>
            <a:chOff x="0" y="0"/>
            <a:chExt cx="1266877" cy="249028"/>
          </a:xfrm>
        </p:grpSpPr>
        <p:sp>
          <p:nvSpPr>
            <p:cNvPr name="Freeform 29" id="29"/>
            <p:cNvSpPr/>
            <p:nvPr/>
          </p:nvSpPr>
          <p:spPr>
            <a:xfrm flipH="false" flipV="false" rot="0">
              <a:off x="0" y="0"/>
              <a:ext cx="1266877" cy="249028"/>
            </a:xfrm>
            <a:custGeom>
              <a:avLst/>
              <a:gdLst/>
              <a:ahLst/>
              <a:cxnLst/>
              <a:rect r="r" b="b" t="t" l="l"/>
              <a:pathLst>
                <a:path h="249028" w="1266877">
                  <a:moveTo>
                    <a:pt x="124514" y="0"/>
                  </a:moveTo>
                  <a:lnTo>
                    <a:pt x="1142364" y="0"/>
                  </a:lnTo>
                  <a:cubicBezTo>
                    <a:pt x="1211131" y="0"/>
                    <a:pt x="1266877" y="55747"/>
                    <a:pt x="1266877" y="124514"/>
                  </a:cubicBezTo>
                  <a:lnTo>
                    <a:pt x="1266877" y="124514"/>
                  </a:lnTo>
                  <a:cubicBezTo>
                    <a:pt x="1266877" y="157537"/>
                    <a:pt x="1253759" y="189207"/>
                    <a:pt x="1230408" y="212558"/>
                  </a:cubicBezTo>
                  <a:cubicBezTo>
                    <a:pt x="1207057" y="235909"/>
                    <a:pt x="1175387" y="249028"/>
                    <a:pt x="1142364" y="249028"/>
                  </a:cubicBezTo>
                  <a:lnTo>
                    <a:pt x="124514" y="249028"/>
                  </a:lnTo>
                  <a:cubicBezTo>
                    <a:pt x="55747" y="249028"/>
                    <a:pt x="0" y="193281"/>
                    <a:pt x="0" y="124514"/>
                  </a:cubicBezTo>
                  <a:lnTo>
                    <a:pt x="0" y="124514"/>
                  </a:lnTo>
                  <a:cubicBezTo>
                    <a:pt x="0" y="55747"/>
                    <a:pt x="55747" y="0"/>
                    <a:pt x="124514" y="0"/>
                  </a:cubicBezTo>
                  <a:close/>
                </a:path>
              </a:pathLst>
            </a:custGeom>
            <a:solidFill>
              <a:srgbClr val="203162"/>
            </a:solidFill>
          </p:spPr>
        </p:sp>
        <p:sp>
          <p:nvSpPr>
            <p:cNvPr name="TextBox 30" id="30"/>
            <p:cNvSpPr txBox="true"/>
            <p:nvPr/>
          </p:nvSpPr>
          <p:spPr>
            <a:xfrm>
              <a:off x="0" y="47625"/>
              <a:ext cx="1266877" cy="201403"/>
            </a:xfrm>
            <a:prstGeom prst="rect">
              <a:avLst/>
            </a:prstGeom>
          </p:spPr>
          <p:txBody>
            <a:bodyPr anchor="ctr" rtlCol="false" tIns="50800" lIns="50800" bIns="50800" rIns="50800"/>
            <a:lstStyle/>
            <a:p>
              <a:pPr algn="ctr">
                <a:lnSpc>
                  <a:spcPts val="3030"/>
                </a:lnSpc>
              </a:pPr>
              <a:r>
                <a:rPr lang="en-US" b="true" sz="3000">
                  <a:solidFill>
                    <a:srgbClr val="FFFFFF"/>
                  </a:solidFill>
                  <a:latin typeface="Quicksand Bold"/>
                  <a:ea typeface="Quicksand Bold"/>
                  <a:cs typeface="Quicksand Bold"/>
                  <a:sym typeface="Quicksand Bold"/>
                </a:rPr>
                <a:t>WORKFLOW</a:t>
              </a:r>
            </a:p>
          </p:txBody>
        </p:sp>
      </p:grpSp>
      <p:grpSp>
        <p:nvGrpSpPr>
          <p:cNvPr name="Group 31" id="31"/>
          <p:cNvGrpSpPr/>
          <p:nvPr/>
        </p:nvGrpSpPr>
        <p:grpSpPr>
          <a:xfrm rot="0">
            <a:off x="3504484" y="4129341"/>
            <a:ext cx="11279032" cy="5648783"/>
            <a:chOff x="0" y="0"/>
            <a:chExt cx="15038709" cy="7531710"/>
          </a:xfrm>
        </p:grpSpPr>
        <p:sp>
          <p:nvSpPr>
            <p:cNvPr name="Freeform 32" id="32"/>
            <p:cNvSpPr/>
            <p:nvPr/>
          </p:nvSpPr>
          <p:spPr>
            <a:xfrm flipH="false" flipV="false" rot="0">
              <a:off x="6737156" y="4106522"/>
              <a:ext cx="1373698" cy="1088968"/>
            </a:xfrm>
            <a:custGeom>
              <a:avLst/>
              <a:gdLst/>
              <a:ahLst/>
              <a:cxnLst/>
              <a:rect r="r" b="b" t="t" l="l"/>
              <a:pathLst>
                <a:path h="1088968" w="1373698">
                  <a:moveTo>
                    <a:pt x="0" y="0"/>
                  </a:moveTo>
                  <a:lnTo>
                    <a:pt x="1373698" y="0"/>
                  </a:lnTo>
                  <a:lnTo>
                    <a:pt x="1373698" y="1088967"/>
                  </a:lnTo>
                  <a:lnTo>
                    <a:pt x="0" y="10889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3" id="33"/>
            <p:cNvSpPr/>
            <p:nvPr/>
          </p:nvSpPr>
          <p:spPr>
            <a:xfrm flipH="false" flipV="false" rot="0">
              <a:off x="0" y="272562"/>
              <a:ext cx="1487220" cy="1043471"/>
            </a:xfrm>
            <a:custGeom>
              <a:avLst/>
              <a:gdLst/>
              <a:ahLst/>
              <a:cxnLst/>
              <a:rect r="r" b="b" t="t" l="l"/>
              <a:pathLst>
                <a:path h="1043471" w="1487220">
                  <a:moveTo>
                    <a:pt x="0" y="0"/>
                  </a:moveTo>
                  <a:lnTo>
                    <a:pt x="1487220" y="0"/>
                  </a:lnTo>
                  <a:lnTo>
                    <a:pt x="1487220" y="1043471"/>
                  </a:lnTo>
                  <a:lnTo>
                    <a:pt x="0" y="10434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34" id="34"/>
            <p:cNvPicPr>
              <a:picLocks noChangeAspect="true"/>
            </p:cNvPicPr>
            <p:nvPr/>
          </p:nvPicPr>
          <p:blipFill>
            <a:blip r:embed="rId16"/>
            <a:srcRect l="0" t="0" r="0" b="0"/>
            <a:stretch>
              <a:fillRect/>
            </a:stretch>
          </p:blipFill>
          <p:spPr>
            <a:xfrm flipH="false" flipV="false" rot="0">
              <a:off x="3465353" y="33607"/>
              <a:ext cx="1210462" cy="1344957"/>
            </a:xfrm>
            <a:prstGeom prst="rect">
              <a:avLst/>
            </a:prstGeom>
          </p:spPr>
        </p:pic>
        <p:pic>
          <p:nvPicPr>
            <p:cNvPr name="Picture 35" id="35"/>
            <p:cNvPicPr>
              <a:picLocks noChangeAspect="true"/>
            </p:cNvPicPr>
            <p:nvPr/>
          </p:nvPicPr>
          <p:blipFill>
            <a:blip r:embed="rId17"/>
            <a:srcRect l="0" t="0" r="0" b="0"/>
            <a:stretch>
              <a:fillRect/>
            </a:stretch>
          </p:blipFill>
          <p:spPr>
            <a:xfrm flipH="false" flipV="false" rot="0">
              <a:off x="6582273" y="96139"/>
              <a:ext cx="1085706" cy="1219894"/>
            </a:xfrm>
            <a:prstGeom prst="rect">
              <a:avLst/>
            </a:prstGeom>
          </p:spPr>
        </p:pic>
        <p:sp>
          <p:nvSpPr>
            <p:cNvPr name="Freeform 36" id="36"/>
            <p:cNvSpPr/>
            <p:nvPr/>
          </p:nvSpPr>
          <p:spPr>
            <a:xfrm flipH="false" flipV="false" rot="0">
              <a:off x="13198682" y="88564"/>
              <a:ext cx="1595848" cy="1326005"/>
            </a:xfrm>
            <a:custGeom>
              <a:avLst/>
              <a:gdLst/>
              <a:ahLst/>
              <a:cxnLst/>
              <a:rect r="r" b="b" t="t" l="l"/>
              <a:pathLst>
                <a:path h="1326005" w="1595848">
                  <a:moveTo>
                    <a:pt x="0" y="0"/>
                  </a:moveTo>
                  <a:lnTo>
                    <a:pt x="1595849" y="0"/>
                  </a:lnTo>
                  <a:lnTo>
                    <a:pt x="1595849" y="1326005"/>
                  </a:lnTo>
                  <a:lnTo>
                    <a:pt x="0" y="132600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pic>
          <p:nvPicPr>
            <p:cNvPr name="Picture 37" id="37"/>
            <p:cNvPicPr>
              <a:picLocks noChangeAspect="true"/>
            </p:cNvPicPr>
            <p:nvPr/>
          </p:nvPicPr>
          <p:blipFill>
            <a:blip r:embed="rId20"/>
            <a:srcRect l="0" t="0" r="0" b="0"/>
            <a:stretch>
              <a:fillRect/>
            </a:stretch>
          </p:blipFill>
          <p:spPr>
            <a:xfrm flipH="false" flipV="false" rot="0">
              <a:off x="9482906" y="0"/>
              <a:ext cx="1738151" cy="1730680"/>
            </a:xfrm>
            <a:prstGeom prst="rect">
              <a:avLst/>
            </a:prstGeom>
          </p:spPr>
        </p:pic>
        <p:sp>
          <p:nvSpPr>
            <p:cNvPr name="Freeform 38" id="38"/>
            <p:cNvSpPr/>
            <p:nvPr/>
          </p:nvSpPr>
          <p:spPr>
            <a:xfrm flipH="false" flipV="false" rot="0">
              <a:off x="1940131" y="641575"/>
              <a:ext cx="1071803" cy="304505"/>
            </a:xfrm>
            <a:custGeom>
              <a:avLst/>
              <a:gdLst/>
              <a:ahLst/>
              <a:cxnLst/>
              <a:rect r="r" b="b" t="t" l="l"/>
              <a:pathLst>
                <a:path h="304505" w="1071803">
                  <a:moveTo>
                    <a:pt x="0" y="0"/>
                  </a:moveTo>
                  <a:lnTo>
                    <a:pt x="1071803" y="0"/>
                  </a:lnTo>
                  <a:lnTo>
                    <a:pt x="1071803"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9" id="39"/>
            <p:cNvSpPr/>
            <p:nvPr/>
          </p:nvSpPr>
          <p:spPr>
            <a:xfrm flipH="false" flipV="false" rot="0">
              <a:off x="5093142" y="641575"/>
              <a:ext cx="1071803" cy="304505"/>
            </a:xfrm>
            <a:custGeom>
              <a:avLst/>
              <a:gdLst/>
              <a:ahLst/>
              <a:cxnLst/>
              <a:rect r="r" b="b" t="t" l="l"/>
              <a:pathLst>
                <a:path h="304505" w="1071803">
                  <a:moveTo>
                    <a:pt x="0" y="0"/>
                  </a:moveTo>
                  <a:lnTo>
                    <a:pt x="1071803" y="0"/>
                  </a:lnTo>
                  <a:lnTo>
                    <a:pt x="1071803"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0" id="40"/>
            <p:cNvSpPr/>
            <p:nvPr/>
          </p:nvSpPr>
          <p:spPr>
            <a:xfrm flipH="false" flipV="false" rot="0">
              <a:off x="8272323" y="641575"/>
              <a:ext cx="1071803" cy="304505"/>
            </a:xfrm>
            <a:custGeom>
              <a:avLst/>
              <a:gdLst/>
              <a:ahLst/>
              <a:cxnLst/>
              <a:rect r="r" b="b" t="t" l="l"/>
              <a:pathLst>
                <a:path h="304505" w="1071803">
                  <a:moveTo>
                    <a:pt x="0" y="0"/>
                  </a:moveTo>
                  <a:lnTo>
                    <a:pt x="1071804" y="0"/>
                  </a:lnTo>
                  <a:lnTo>
                    <a:pt x="1071804"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1" id="41"/>
            <p:cNvSpPr/>
            <p:nvPr/>
          </p:nvSpPr>
          <p:spPr>
            <a:xfrm flipH="false" flipV="false" rot="0">
              <a:off x="11673968" y="641575"/>
              <a:ext cx="1071803" cy="304505"/>
            </a:xfrm>
            <a:custGeom>
              <a:avLst/>
              <a:gdLst/>
              <a:ahLst/>
              <a:cxnLst/>
              <a:rect r="r" b="b" t="t" l="l"/>
              <a:pathLst>
                <a:path h="304505" w="1071803">
                  <a:moveTo>
                    <a:pt x="0" y="0"/>
                  </a:moveTo>
                  <a:lnTo>
                    <a:pt x="1071803" y="0"/>
                  </a:lnTo>
                  <a:lnTo>
                    <a:pt x="1071803"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2" id="42"/>
            <p:cNvSpPr txBox="true"/>
            <p:nvPr/>
          </p:nvSpPr>
          <p:spPr>
            <a:xfrm rot="0">
              <a:off x="0" y="1542251"/>
              <a:ext cx="1702807" cy="433257"/>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Apllication of Loan</a:t>
              </a:r>
            </a:p>
          </p:txBody>
        </p:sp>
        <p:sp>
          <p:nvSpPr>
            <p:cNvPr name="TextBox 43" id="43"/>
            <p:cNvSpPr txBox="true"/>
            <p:nvPr/>
          </p:nvSpPr>
          <p:spPr>
            <a:xfrm rot="0">
              <a:off x="3294294" y="1633825"/>
              <a:ext cx="1702807" cy="222286"/>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Database</a:t>
              </a:r>
            </a:p>
          </p:txBody>
        </p:sp>
        <p:sp>
          <p:nvSpPr>
            <p:cNvPr name="TextBox 44" id="44"/>
            <p:cNvSpPr txBox="true"/>
            <p:nvPr/>
          </p:nvSpPr>
          <p:spPr>
            <a:xfrm rot="0">
              <a:off x="6281911" y="1528339"/>
              <a:ext cx="1702807" cy="433257"/>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Checking Manual</a:t>
              </a:r>
            </a:p>
          </p:txBody>
        </p:sp>
        <p:sp>
          <p:nvSpPr>
            <p:cNvPr name="TextBox 45" id="45"/>
            <p:cNvSpPr txBox="true"/>
            <p:nvPr/>
          </p:nvSpPr>
          <p:spPr>
            <a:xfrm rot="0">
              <a:off x="9555368" y="1528339"/>
              <a:ext cx="1702807" cy="222286"/>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Default</a:t>
              </a:r>
            </a:p>
          </p:txBody>
        </p:sp>
        <p:pic>
          <p:nvPicPr>
            <p:cNvPr name="Picture 46" id="46"/>
            <p:cNvPicPr>
              <a:picLocks noChangeAspect="true"/>
            </p:cNvPicPr>
            <p:nvPr/>
          </p:nvPicPr>
          <p:blipFill>
            <a:blip r:embed="rId20"/>
            <a:srcRect l="0" t="0" r="0" b="0"/>
            <a:stretch>
              <a:fillRect/>
            </a:stretch>
          </p:blipFill>
          <p:spPr>
            <a:xfrm flipH="false" flipV="false" rot="0">
              <a:off x="9555368" y="1856111"/>
              <a:ext cx="1738151" cy="1730680"/>
            </a:xfrm>
            <a:prstGeom prst="rect">
              <a:avLst/>
            </a:prstGeom>
          </p:spPr>
        </p:pic>
        <p:sp>
          <p:nvSpPr>
            <p:cNvPr name="TextBox 47" id="47"/>
            <p:cNvSpPr txBox="true"/>
            <p:nvPr/>
          </p:nvSpPr>
          <p:spPr>
            <a:xfrm rot="0">
              <a:off x="9590712" y="3152158"/>
              <a:ext cx="1702807" cy="222286"/>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Non Default</a:t>
              </a:r>
            </a:p>
          </p:txBody>
        </p:sp>
        <p:sp>
          <p:nvSpPr>
            <p:cNvPr name="TextBox 48" id="48"/>
            <p:cNvSpPr txBox="true"/>
            <p:nvPr/>
          </p:nvSpPr>
          <p:spPr>
            <a:xfrm rot="0">
              <a:off x="13145203" y="1633825"/>
              <a:ext cx="1702807" cy="222286"/>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Bank Action</a:t>
              </a:r>
            </a:p>
          </p:txBody>
        </p:sp>
        <p:sp>
          <p:nvSpPr>
            <p:cNvPr name="Freeform 49" id="49"/>
            <p:cNvSpPr/>
            <p:nvPr/>
          </p:nvSpPr>
          <p:spPr>
            <a:xfrm flipH="false" flipV="false" rot="2299119">
              <a:off x="8166291" y="965510"/>
              <a:ext cx="1071803" cy="304505"/>
            </a:xfrm>
            <a:custGeom>
              <a:avLst/>
              <a:gdLst/>
              <a:ahLst/>
              <a:cxnLst/>
              <a:rect r="r" b="b" t="t" l="l"/>
              <a:pathLst>
                <a:path h="304505" w="1071803">
                  <a:moveTo>
                    <a:pt x="0" y="0"/>
                  </a:moveTo>
                  <a:lnTo>
                    <a:pt x="1071803" y="0"/>
                  </a:lnTo>
                  <a:lnTo>
                    <a:pt x="1071803"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50" id="50"/>
            <p:cNvSpPr/>
            <p:nvPr/>
          </p:nvSpPr>
          <p:spPr>
            <a:xfrm flipH="false" flipV="false" rot="0">
              <a:off x="190699" y="4217482"/>
              <a:ext cx="1487220" cy="1043471"/>
            </a:xfrm>
            <a:custGeom>
              <a:avLst/>
              <a:gdLst/>
              <a:ahLst/>
              <a:cxnLst/>
              <a:rect r="r" b="b" t="t" l="l"/>
              <a:pathLst>
                <a:path h="1043471" w="1487220">
                  <a:moveTo>
                    <a:pt x="0" y="0"/>
                  </a:moveTo>
                  <a:lnTo>
                    <a:pt x="1487220" y="0"/>
                  </a:lnTo>
                  <a:lnTo>
                    <a:pt x="1487220" y="1043471"/>
                  </a:lnTo>
                  <a:lnTo>
                    <a:pt x="0" y="10434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pic>
          <p:nvPicPr>
            <p:cNvPr name="Picture 51" id="51"/>
            <p:cNvPicPr>
              <a:picLocks noChangeAspect="true"/>
            </p:cNvPicPr>
            <p:nvPr/>
          </p:nvPicPr>
          <p:blipFill>
            <a:blip r:embed="rId16"/>
            <a:srcRect l="0" t="0" r="0" b="0"/>
            <a:stretch>
              <a:fillRect/>
            </a:stretch>
          </p:blipFill>
          <p:spPr>
            <a:xfrm flipH="false" flipV="false" rot="0">
              <a:off x="3656052" y="3978527"/>
              <a:ext cx="1210462" cy="1344957"/>
            </a:xfrm>
            <a:prstGeom prst="rect">
              <a:avLst/>
            </a:prstGeom>
          </p:spPr>
        </p:pic>
        <p:sp>
          <p:nvSpPr>
            <p:cNvPr name="Freeform 52" id="52"/>
            <p:cNvSpPr/>
            <p:nvPr/>
          </p:nvSpPr>
          <p:spPr>
            <a:xfrm flipH="false" flipV="false" rot="0">
              <a:off x="13389382" y="4033483"/>
              <a:ext cx="1595848" cy="1326005"/>
            </a:xfrm>
            <a:custGeom>
              <a:avLst/>
              <a:gdLst/>
              <a:ahLst/>
              <a:cxnLst/>
              <a:rect r="r" b="b" t="t" l="l"/>
              <a:pathLst>
                <a:path h="1326005" w="1595848">
                  <a:moveTo>
                    <a:pt x="0" y="0"/>
                  </a:moveTo>
                  <a:lnTo>
                    <a:pt x="1595848" y="0"/>
                  </a:lnTo>
                  <a:lnTo>
                    <a:pt x="1595848" y="1326005"/>
                  </a:lnTo>
                  <a:lnTo>
                    <a:pt x="0" y="132600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pic>
          <p:nvPicPr>
            <p:cNvPr name="Picture 53" id="53"/>
            <p:cNvPicPr>
              <a:picLocks noChangeAspect="true"/>
            </p:cNvPicPr>
            <p:nvPr/>
          </p:nvPicPr>
          <p:blipFill>
            <a:blip r:embed="rId20"/>
            <a:srcRect l="0" t="0" r="0" b="0"/>
            <a:stretch>
              <a:fillRect/>
            </a:stretch>
          </p:blipFill>
          <p:spPr>
            <a:xfrm flipH="false" flipV="false" rot="0">
              <a:off x="9673606" y="3944920"/>
              <a:ext cx="1738151" cy="1730680"/>
            </a:xfrm>
            <a:prstGeom prst="rect">
              <a:avLst/>
            </a:prstGeom>
          </p:spPr>
        </p:pic>
        <p:sp>
          <p:nvSpPr>
            <p:cNvPr name="Freeform 54" id="54"/>
            <p:cNvSpPr/>
            <p:nvPr/>
          </p:nvSpPr>
          <p:spPr>
            <a:xfrm flipH="false" flipV="false" rot="0">
              <a:off x="2130830" y="4586495"/>
              <a:ext cx="1071803" cy="304505"/>
            </a:xfrm>
            <a:custGeom>
              <a:avLst/>
              <a:gdLst/>
              <a:ahLst/>
              <a:cxnLst/>
              <a:rect r="r" b="b" t="t" l="l"/>
              <a:pathLst>
                <a:path h="304505" w="1071803">
                  <a:moveTo>
                    <a:pt x="0" y="0"/>
                  </a:moveTo>
                  <a:lnTo>
                    <a:pt x="1071804" y="0"/>
                  </a:lnTo>
                  <a:lnTo>
                    <a:pt x="1071804"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55" id="55"/>
            <p:cNvSpPr/>
            <p:nvPr/>
          </p:nvSpPr>
          <p:spPr>
            <a:xfrm flipH="false" flipV="false" rot="0">
              <a:off x="5283841" y="4586495"/>
              <a:ext cx="1071803" cy="304505"/>
            </a:xfrm>
            <a:custGeom>
              <a:avLst/>
              <a:gdLst/>
              <a:ahLst/>
              <a:cxnLst/>
              <a:rect r="r" b="b" t="t" l="l"/>
              <a:pathLst>
                <a:path h="304505" w="1071803">
                  <a:moveTo>
                    <a:pt x="0" y="0"/>
                  </a:moveTo>
                  <a:lnTo>
                    <a:pt x="1071803" y="0"/>
                  </a:lnTo>
                  <a:lnTo>
                    <a:pt x="1071803"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56" id="56"/>
            <p:cNvSpPr/>
            <p:nvPr/>
          </p:nvSpPr>
          <p:spPr>
            <a:xfrm flipH="false" flipV="false" rot="0">
              <a:off x="8463023" y="4586495"/>
              <a:ext cx="1071803" cy="304505"/>
            </a:xfrm>
            <a:custGeom>
              <a:avLst/>
              <a:gdLst/>
              <a:ahLst/>
              <a:cxnLst/>
              <a:rect r="r" b="b" t="t" l="l"/>
              <a:pathLst>
                <a:path h="304505" w="1071803">
                  <a:moveTo>
                    <a:pt x="0" y="0"/>
                  </a:moveTo>
                  <a:lnTo>
                    <a:pt x="1071803" y="0"/>
                  </a:lnTo>
                  <a:lnTo>
                    <a:pt x="1071803"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57" id="57"/>
            <p:cNvSpPr/>
            <p:nvPr/>
          </p:nvSpPr>
          <p:spPr>
            <a:xfrm flipH="false" flipV="false" rot="0">
              <a:off x="11864667" y="4586495"/>
              <a:ext cx="1071803" cy="304505"/>
            </a:xfrm>
            <a:custGeom>
              <a:avLst/>
              <a:gdLst/>
              <a:ahLst/>
              <a:cxnLst/>
              <a:rect r="r" b="b" t="t" l="l"/>
              <a:pathLst>
                <a:path h="304505" w="1071803">
                  <a:moveTo>
                    <a:pt x="0" y="0"/>
                  </a:moveTo>
                  <a:lnTo>
                    <a:pt x="1071804" y="0"/>
                  </a:lnTo>
                  <a:lnTo>
                    <a:pt x="1071804"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58" id="58"/>
            <p:cNvSpPr txBox="true"/>
            <p:nvPr/>
          </p:nvSpPr>
          <p:spPr>
            <a:xfrm rot="0">
              <a:off x="190699" y="5487171"/>
              <a:ext cx="1702807" cy="433257"/>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Apllication of Loan</a:t>
              </a:r>
            </a:p>
          </p:txBody>
        </p:sp>
        <p:sp>
          <p:nvSpPr>
            <p:cNvPr name="TextBox 59" id="59"/>
            <p:cNvSpPr txBox="true"/>
            <p:nvPr/>
          </p:nvSpPr>
          <p:spPr>
            <a:xfrm rot="0">
              <a:off x="3484993" y="5578745"/>
              <a:ext cx="1702807" cy="222286"/>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Database</a:t>
              </a:r>
            </a:p>
          </p:txBody>
        </p:sp>
        <p:sp>
          <p:nvSpPr>
            <p:cNvPr name="TextBox 60" id="60"/>
            <p:cNvSpPr txBox="true"/>
            <p:nvPr/>
          </p:nvSpPr>
          <p:spPr>
            <a:xfrm rot="0">
              <a:off x="6355644" y="5473259"/>
              <a:ext cx="1990412" cy="433257"/>
            </a:xfrm>
            <a:prstGeom prst="rect">
              <a:avLst/>
            </a:prstGeom>
          </p:spPr>
          <p:txBody>
            <a:bodyPr anchor="t" rtlCol="false" tIns="0" lIns="0" bIns="0" rIns="0">
              <a:spAutoFit/>
            </a:bodyPr>
            <a:lstStyle/>
            <a:p>
              <a:pPr algn="ctr">
                <a:lnSpc>
                  <a:spcPts val="1252"/>
                </a:lnSpc>
              </a:pPr>
              <a:r>
                <a:rPr lang="en-US" sz="1239" b="true">
                  <a:solidFill>
                    <a:srgbClr val="203162"/>
                  </a:solidFill>
                  <a:latin typeface="Quicksand Bold"/>
                  <a:ea typeface="Quicksand Bold"/>
                  <a:cs typeface="Quicksand Bold"/>
                  <a:sym typeface="Quicksand Bold"/>
                </a:rPr>
                <a:t>Checking with</a:t>
              </a:r>
            </a:p>
            <a:p>
              <a:pPr algn="ctr">
                <a:lnSpc>
                  <a:spcPts val="1252"/>
                </a:lnSpc>
                <a:spcBef>
                  <a:spcPct val="0"/>
                </a:spcBef>
              </a:pPr>
              <a:r>
                <a:rPr lang="en-US" b="true" sz="1239">
                  <a:solidFill>
                    <a:srgbClr val="203162"/>
                  </a:solidFill>
                  <a:latin typeface="Quicksand Bold"/>
                  <a:ea typeface="Quicksand Bold"/>
                  <a:cs typeface="Quicksand Bold"/>
                  <a:sym typeface="Quicksand Bold"/>
                </a:rPr>
                <a:t>Machine Learning</a:t>
              </a:r>
            </a:p>
          </p:txBody>
        </p:sp>
        <p:sp>
          <p:nvSpPr>
            <p:cNvPr name="TextBox 61" id="61"/>
            <p:cNvSpPr txBox="true"/>
            <p:nvPr/>
          </p:nvSpPr>
          <p:spPr>
            <a:xfrm rot="0">
              <a:off x="9746067" y="5473259"/>
              <a:ext cx="1702807" cy="222286"/>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Default</a:t>
              </a:r>
            </a:p>
          </p:txBody>
        </p:sp>
        <p:pic>
          <p:nvPicPr>
            <p:cNvPr name="Picture 62" id="62"/>
            <p:cNvPicPr>
              <a:picLocks noChangeAspect="true"/>
            </p:cNvPicPr>
            <p:nvPr/>
          </p:nvPicPr>
          <p:blipFill>
            <a:blip r:embed="rId20"/>
            <a:srcRect l="0" t="0" r="0" b="0"/>
            <a:stretch>
              <a:fillRect/>
            </a:stretch>
          </p:blipFill>
          <p:spPr>
            <a:xfrm flipH="false" flipV="false" rot="0">
              <a:off x="9746067" y="5801030"/>
              <a:ext cx="1738151" cy="1730680"/>
            </a:xfrm>
            <a:prstGeom prst="rect">
              <a:avLst/>
            </a:prstGeom>
          </p:spPr>
        </p:pic>
        <p:sp>
          <p:nvSpPr>
            <p:cNvPr name="TextBox 63" id="63"/>
            <p:cNvSpPr txBox="true"/>
            <p:nvPr/>
          </p:nvSpPr>
          <p:spPr>
            <a:xfrm rot="0">
              <a:off x="9717714" y="6956349"/>
              <a:ext cx="1702807" cy="222286"/>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Non Default</a:t>
              </a:r>
            </a:p>
          </p:txBody>
        </p:sp>
        <p:sp>
          <p:nvSpPr>
            <p:cNvPr name="TextBox 64" id="64"/>
            <p:cNvSpPr txBox="true"/>
            <p:nvPr/>
          </p:nvSpPr>
          <p:spPr>
            <a:xfrm rot="0">
              <a:off x="13335903" y="5578745"/>
              <a:ext cx="1702807" cy="222286"/>
            </a:xfrm>
            <a:prstGeom prst="rect">
              <a:avLst/>
            </a:prstGeom>
          </p:spPr>
          <p:txBody>
            <a:bodyPr anchor="t" rtlCol="false" tIns="0" lIns="0" bIns="0" rIns="0">
              <a:spAutoFit/>
            </a:bodyPr>
            <a:lstStyle/>
            <a:p>
              <a:pPr algn="ctr">
                <a:lnSpc>
                  <a:spcPts val="1252"/>
                </a:lnSpc>
                <a:spcBef>
                  <a:spcPct val="0"/>
                </a:spcBef>
              </a:pPr>
              <a:r>
                <a:rPr lang="en-US" b="true" sz="1239">
                  <a:solidFill>
                    <a:srgbClr val="203162"/>
                  </a:solidFill>
                  <a:latin typeface="Quicksand Bold"/>
                  <a:ea typeface="Quicksand Bold"/>
                  <a:cs typeface="Quicksand Bold"/>
                  <a:sym typeface="Quicksand Bold"/>
                </a:rPr>
                <a:t>Bank Action</a:t>
              </a:r>
            </a:p>
          </p:txBody>
        </p:sp>
        <p:sp>
          <p:nvSpPr>
            <p:cNvPr name="Freeform 65" id="65"/>
            <p:cNvSpPr/>
            <p:nvPr/>
          </p:nvSpPr>
          <p:spPr>
            <a:xfrm flipH="false" flipV="false" rot="2299119">
              <a:off x="8356990" y="4910430"/>
              <a:ext cx="1071803" cy="304505"/>
            </a:xfrm>
            <a:custGeom>
              <a:avLst/>
              <a:gdLst/>
              <a:ahLst/>
              <a:cxnLst/>
              <a:rect r="r" b="b" t="t" l="l"/>
              <a:pathLst>
                <a:path h="304505" w="1071803">
                  <a:moveTo>
                    <a:pt x="0" y="0"/>
                  </a:moveTo>
                  <a:lnTo>
                    <a:pt x="1071803" y="0"/>
                  </a:lnTo>
                  <a:lnTo>
                    <a:pt x="1071803" y="304505"/>
                  </a:lnTo>
                  <a:lnTo>
                    <a:pt x="0" y="30450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sp>
        <p:nvSpPr>
          <p:cNvPr name="TextBox 66" id="66"/>
          <p:cNvSpPr txBox="true"/>
          <p:nvPr/>
        </p:nvSpPr>
        <p:spPr>
          <a:xfrm rot="0">
            <a:off x="4301569" y="819150"/>
            <a:ext cx="11605202" cy="1314450"/>
          </a:xfrm>
          <a:prstGeom prst="rect">
            <a:avLst/>
          </a:prstGeom>
        </p:spPr>
        <p:txBody>
          <a:bodyPr anchor="t" rtlCol="false" tIns="0" lIns="0" bIns="0" rIns="0">
            <a:spAutoFit/>
          </a:bodyPr>
          <a:lstStyle/>
          <a:p>
            <a:pPr algn="l">
              <a:lnSpc>
                <a:spcPts val="8769"/>
              </a:lnSpc>
            </a:pPr>
            <a:r>
              <a:rPr lang="en-US" sz="7307" b="true">
                <a:solidFill>
                  <a:srgbClr val="203162"/>
                </a:solidFill>
                <a:latin typeface="Agrandir Bold"/>
                <a:ea typeface="Agrandir Bold"/>
                <a:cs typeface="Agrandir Bold"/>
                <a:sym typeface="Agrandir Bold"/>
              </a:rPr>
              <a:t>Business Recomendation</a:t>
            </a:r>
          </a:p>
        </p:txBody>
      </p:sp>
      <p:sp>
        <p:nvSpPr>
          <p:cNvPr name="TextBox 67" id="67"/>
          <p:cNvSpPr txBox="true"/>
          <p:nvPr/>
        </p:nvSpPr>
        <p:spPr>
          <a:xfrm rot="0">
            <a:off x="2323596" y="3572446"/>
            <a:ext cx="7459067" cy="375920"/>
          </a:xfrm>
          <a:prstGeom prst="rect">
            <a:avLst/>
          </a:prstGeom>
        </p:spPr>
        <p:txBody>
          <a:bodyPr anchor="t" rtlCol="false" tIns="0" lIns="0" bIns="0" rIns="0">
            <a:spAutoFit/>
          </a:bodyPr>
          <a:lstStyle/>
          <a:p>
            <a:pPr algn="just">
              <a:lnSpc>
                <a:spcPts val="2799"/>
              </a:lnSpc>
            </a:pPr>
            <a:r>
              <a:rPr lang="en-US" b="true" sz="2799">
                <a:solidFill>
                  <a:srgbClr val="203162"/>
                </a:solidFill>
                <a:latin typeface="Quicksand Bold"/>
                <a:ea typeface="Quicksand Bold"/>
                <a:cs typeface="Quicksand Bold"/>
                <a:sym typeface="Quicksand Bold"/>
              </a:rPr>
              <a:t>Before Modeling</a:t>
            </a:r>
          </a:p>
        </p:txBody>
      </p:sp>
      <p:sp>
        <p:nvSpPr>
          <p:cNvPr name="TextBox 68" id="68"/>
          <p:cNvSpPr txBox="true"/>
          <p:nvPr/>
        </p:nvSpPr>
        <p:spPr>
          <a:xfrm rot="0">
            <a:off x="2323596" y="6408731"/>
            <a:ext cx="7459067" cy="375920"/>
          </a:xfrm>
          <a:prstGeom prst="rect">
            <a:avLst/>
          </a:prstGeom>
        </p:spPr>
        <p:txBody>
          <a:bodyPr anchor="t" rtlCol="false" tIns="0" lIns="0" bIns="0" rIns="0">
            <a:spAutoFit/>
          </a:bodyPr>
          <a:lstStyle/>
          <a:p>
            <a:pPr algn="just">
              <a:lnSpc>
                <a:spcPts val="2799"/>
              </a:lnSpc>
            </a:pPr>
            <a:r>
              <a:rPr lang="en-US" b="true" sz="2799">
                <a:solidFill>
                  <a:srgbClr val="203162"/>
                </a:solidFill>
                <a:latin typeface="Quicksand Bold"/>
                <a:ea typeface="Quicksand Bold"/>
                <a:cs typeface="Quicksand Bold"/>
                <a:sym typeface="Quicksand Bold"/>
              </a:rPr>
              <a:t>After Modeling</a:t>
            </a:r>
          </a:p>
        </p:txBody>
      </p:sp>
      <p:sp>
        <p:nvSpPr>
          <p:cNvPr name="TextBox 69" id="69"/>
          <p:cNvSpPr txBox="true"/>
          <p:nvPr/>
        </p:nvSpPr>
        <p:spPr>
          <a:xfrm rot="0">
            <a:off x="7324449" y="8715982"/>
            <a:ext cx="7459067" cy="187960"/>
          </a:xfrm>
          <a:prstGeom prst="rect">
            <a:avLst/>
          </a:prstGeom>
        </p:spPr>
        <p:txBody>
          <a:bodyPr anchor="t" rtlCol="false" tIns="0" lIns="0" bIns="0" rIns="0">
            <a:spAutoFit/>
          </a:bodyPr>
          <a:lstStyle/>
          <a:p>
            <a:pPr algn="just">
              <a:lnSpc>
                <a:spcPts val="1400"/>
              </a:lnSpc>
            </a:pPr>
            <a:r>
              <a:rPr lang="en-US" b="true" sz="1400">
                <a:solidFill>
                  <a:srgbClr val="203162"/>
                </a:solidFill>
                <a:latin typeface="Quicksand Bold"/>
                <a:ea typeface="Quicksand Bold"/>
                <a:cs typeface="Quicksand Bold"/>
                <a:sym typeface="Quicksand Bold"/>
              </a:rPr>
              <a:t>speeding up time with machine learning</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9643" y="-6330"/>
            <a:ext cx="6160523" cy="10287000"/>
            <a:chOff x="0" y="0"/>
            <a:chExt cx="1622524" cy="2709333"/>
          </a:xfrm>
        </p:grpSpPr>
        <p:sp>
          <p:nvSpPr>
            <p:cNvPr name="Freeform 3" id="3"/>
            <p:cNvSpPr/>
            <p:nvPr/>
          </p:nvSpPr>
          <p:spPr>
            <a:xfrm flipH="false" flipV="false" rot="0">
              <a:off x="0" y="0"/>
              <a:ext cx="1622525" cy="2709333"/>
            </a:xfrm>
            <a:custGeom>
              <a:avLst/>
              <a:gdLst/>
              <a:ahLst/>
              <a:cxnLst/>
              <a:rect r="r" b="b" t="t" l="l"/>
              <a:pathLst>
                <a:path h="2709333" w="1622525">
                  <a:moveTo>
                    <a:pt x="0" y="0"/>
                  </a:moveTo>
                  <a:lnTo>
                    <a:pt x="1622525" y="0"/>
                  </a:lnTo>
                  <a:lnTo>
                    <a:pt x="1622525" y="2709333"/>
                  </a:lnTo>
                  <a:lnTo>
                    <a:pt x="0" y="2709333"/>
                  </a:lnTo>
                  <a:close/>
                </a:path>
              </a:pathLst>
            </a:custGeom>
            <a:solidFill>
              <a:srgbClr val="203162"/>
            </a:solidFill>
          </p:spPr>
        </p:sp>
        <p:sp>
          <p:nvSpPr>
            <p:cNvPr name="TextBox 4" id="4"/>
            <p:cNvSpPr txBox="true"/>
            <p:nvPr/>
          </p:nvSpPr>
          <p:spPr>
            <a:xfrm>
              <a:off x="0" y="38100"/>
              <a:ext cx="1622524" cy="2671233"/>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028700" y="530206"/>
            <a:ext cx="7963704" cy="1095762"/>
            <a:chOff x="0" y="0"/>
            <a:chExt cx="2097436" cy="288596"/>
          </a:xfrm>
        </p:grpSpPr>
        <p:sp>
          <p:nvSpPr>
            <p:cNvPr name="Freeform 6" id="6"/>
            <p:cNvSpPr/>
            <p:nvPr/>
          </p:nvSpPr>
          <p:spPr>
            <a:xfrm flipH="false" flipV="false" rot="0">
              <a:off x="0" y="0"/>
              <a:ext cx="2097436" cy="288596"/>
            </a:xfrm>
            <a:custGeom>
              <a:avLst/>
              <a:gdLst/>
              <a:ahLst/>
              <a:cxnLst/>
              <a:rect r="r" b="b" t="t" l="l"/>
              <a:pathLst>
                <a:path h="288596" w="2097436">
                  <a:moveTo>
                    <a:pt x="97215" y="0"/>
                  </a:moveTo>
                  <a:lnTo>
                    <a:pt x="2000221" y="0"/>
                  </a:lnTo>
                  <a:cubicBezTo>
                    <a:pt x="2053912" y="0"/>
                    <a:pt x="2097436" y="43525"/>
                    <a:pt x="2097436" y="97215"/>
                  </a:cubicBezTo>
                  <a:lnTo>
                    <a:pt x="2097436" y="191381"/>
                  </a:lnTo>
                  <a:cubicBezTo>
                    <a:pt x="2097436" y="245071"/>
                    <a:pt x="2053912" y="288596"/>
                    <a:pt x="2000221" y="288596"/>
                  </a:cubicBezTo>
                  <a:lnTo>
                    <a:pt x="97215" y="288596"/>
                  </a:lnTo>
                  <a:cubicBezTo>
                    <a:pt x="43525" y="288596"/>
                    <a:pt x="0" y="245071"/>
                    <a:pt x="0" y="191381"/>
                  </a:cubicBezTo>
                  <a:lnTo>
                    <a:pt x="0" y="97215"/>
                  </a:lnTo>
                  <a:cubicBezTo>
                    <a:pt x="0" y="43525"/>
                    <a:pt x="43525" y="0"/>
                    <a:pt x="97215" y="0"/>
                  </a:cubicBezTo>
                  <a:close/>
                </a:path>
              </a:pathLst>
            </a:custGeom>
            <a:solidFill>
              <a:srgbClr val="86C2F8"/>
            </a:solidFill>
          </p:spPr>
        </p:sp>
        <p:sp>
          <p:nvSpPr>
            <p:cNvPr name="TextBox 7" id="7"/>
            <p:cNvSpPr txBox="true"/>
            <p:nvPr/>
          </p:nvSpPr>
          <p:spPr>
            <a:xfrm>
              <a:off x="0" y="47625"/>
              <a:ext cx="2097436" cy="240971"/>
            </a:xfrm>
            <a:prstGeom prst="rect">
              <a:avLst/>
            </a:prstGeom>
          </p:spPr>
          <p:txBody>
            <a:bodyPr anchor="ctr" rtlCol="false" tIns="50800" lIns="50800" bIns="50800" rIns="50800"/>
            <a:lstStyle/>
            <a:p>
              <a:pPr algn="ctr">
                <a:lnSpc>
                  <a:spcPts val="3030"/>
                </a:lnSpc>
              </a:pPr>
              <a:r>
                <a:rPr lang="en-US" b="true" sz="3000">
                  <a:solidFill>
                    <a:srgbClr val="203162"/>
                  </a:solidFill>
                  <a:latin typeface="Quicksand Bold"/>
                  <a:ea typeface="Quicksand Bold"/>
                  <a:cs typeface="Quicksand Bold"/>
                  <a:sym typeface="Quicksand Bold"/>
                </a:rPr>
                <a:t>Simulasi Perhitungan Kerugian dalam Penerapan Machine Learning</a:t>
              </a:r>
            </a:p>
          </p:txBody>
        </p:sp>
      </p:grpSp>
      <p:grpSp>
        <p:nvGrpSpPr>
          <p:cNvPr name="Group 8" id="8"/>
          <p:cNvGrpSpPr/>
          <p:nvPr/>
        </p:nvGrpSpPr>
        <p:grpSpPr>
          <a:xfrm rot="0">
            <a:off x="13421046" y="5406073"/>
            <a:ext cx="4866954" cy="4874597"/>
            <a:chOff x="0" y="0"/>
            <a:chExt cx="6489273" cy="6499462"/>
          </a:xfrm>
        </p:grpSpPr>
        <p:sp>
          <p:nvSpPr>
            <p:cNvPr name="Freeform 9" id="9"/>
            <p:cNvSpPr/>
            <p:nvPr/>
          </p:nvSpPr>
          <p:spPr>
            <a:xfrm flipH="false" flipV="false" rot="0">
              <a:off x="2113669" y="2132881"/>
              <a:ext cx="2230338" cy="2150496"/>
            </a:xfrm>
            <a:custGeom>
              <a:avLst/>
              <a:gdLst/>
              <a:ahLst/>
              <a:cxnLst/>
              <a:rect r="r" b="b" t="t" l="l"/>
              <a:pathLst>
                <a:path h="2150496" w="2230338">
                  <a:moveTo>
                    <a:pt x="0" y="0"/>
                  </a:moveTo>
                  <a:lnTo>
                    <a:pt x="2230338" y="0"/>
                  </a:lnTo>
                  <a:lnTo>
                    <a:pt x="2230338" y="2150496"/>
                  </a:lnTo>
                  <a:lnTo>
                    <a:pt x="0" y="2150496"/>
                  </a:lnTo>
                  <a:lnTo>
                    <a:pt x="0" y="0"/>
                  </a:lnTo>
                  <a:close/>
                </a:path>
              </a:pathLst>
            </a:custGeom>
            <a:blipFill>
              <a:blip r:embed="rId2">
                <a:extLst>
                  <a:ext uri="{96DAC541-7B7A-43D3-8B79-37D633B846F1}">
                    <asvg:svgBlip xmlns:asvg="http://schemas.microsoft.com/office/drawing/2016/SVG/main" r:embed="rId3"/>
                  </a:ext>
                </a:extLst>
              </a:blip>
              <a:stretch>
                <a:fillRect l="0" t="-5488" r="0" b="0"/>
              </a:stretch>
            </a:blipFill>
          </p:spPr>
        </p:sp>
        <p:grpSp>
          <p:nvGrpSpPr>
            <p:cNvPr name="Group 10" id="10"/>
            <p:cNvGrpSpPr/>
            <p:nvPr/>
          </p:nvGrpSpPr>
          <p:grpSpPr>
            <a:xfrm rot="0">
              <a:off x="4305523" y="0"/>
              <a:ext cx="2152003" cy="21520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0"/>
              </a:solidFill>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grpSp>
          <p:nvGrpSpPr>
            <p:cNvPr name="Group 13" id="13"/>
            <p:cNvGrpSpPr/>
            <p:nvPr/>
          </p:nvGrpSpPr>
          <p:grpSpPr>
            <a:xfrm rot="0">
              <a:off x="0" y="4327167"/>
              <a:ext cx="2142982" cy="21429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9A28D"/>
              </a:solidFill>
            </p:spPr>
          </p:sp>
          <p:sp>
            <p:nvSpPr>
              <p:cNvPr name="TextBox 15" id="15"/>
              <p:cNvSpPr txBox="true"/>
              <p:nvPr/>
            </p:nvSpPr>
            <p:spPr>
              <a:xfrm>
                <a:off x="190500" y="228600"/>
                <a:ext cx="431800" cy="393700"/>
              </a:xfrm>
              <a:prstGeom prst="rect">
                <a:avLst/>
              </a:prstGeom>
            </p:spPr>
            <p:txBody>
              <a:bodyPr anchor="ctr" rtlCol="false" tIns="50800" lIns="50800" bIns="50800" rIns="50800"/>
              <a:lstStyle/>
              <a:p>
                <a:pPr algn="ctr">
                  <a:lnSpc>
                    <a:spcPts val="2186"/>
                  </a:lnSpc>
                </a:pPr>
              </a:p>
            </p:txBody>
          </p:sp>
        </p:grpSp>
        <p:grpSp>
          <p:nvGrpSpPr>
            <p:cNvPr name="Group 16" id="16"/>
            <p:cNvGrpSpPr/>
            <p:nvPr/>
          </p:nvGrpSpPr>
          <p:grpSpPr>
            <a:xfrm rot="0">
              <a:off x="4329755" y="4283377"/>
              <a:ext cx="2159518" cy="2216086"/>
              <a:chOff x="0" y="0"/>
              <a:chExt cx="880058" cy="903111"/>
            </a:xfrm>
          </p:grpSpPr>
          <p:sp>
            <p:nvSpPr>
              <p:cNvPr name="Freeform 17" id="17"/>
              <p:cNvSpPr/>
              <p:nvPr/>
            </p:nvSpPr>
            <p:spPr>
              <a:xfrm flipH="false" flipV="false" rot="0">
                <a:off x="0" y="0"/>
                <a:ext cx="880058" cy="903111"/>
              </a:xfrm>
              <a:custGeom>
                <a:avLst/>
                <a:gdLst/>
                <a:ahLst/>
                <a:cxnLst/>
                <a:rect r="r" b="b" t="t" l="l"/>
                <a:pathLst>
                  <a:path h="903111" w="880058">
                    <a:moveTo>
                      <a:pt x="0" y="0"/>
                    </a:moveTo>
                    <a:lnTo>
                      <a:pt x="880058" y="0"/>
                    </a:lnTo>
                    <a:lnTo>
                      <a:pt x="880058" y="903111"/>
                    </a:lnTo>
                    <a:lnTo>
                      <a:pt x="0" y="903111"/>
                    </a:lnTo>
                    <a:close/>
                  </a:path>
                </a:pathLst>
              </a:custGeom>
              <a:solidFill>
                <a:srgbClr val="4672F4"/>
              </a:solidFill>
            </p:spPr>
          </p:sp>
          <p:sp>
            <p:nvSpPr>
              <p:cNvPr name="TextBox 18" id="18"/>
              <p:cNvSpPr txBox="true"/>
              <p:nvPr/>
            </p:nvSpPr>
            <p:spPr>
              <a:xfrm>
                <a:off x="0" y="38100"/>
                <a:ext cx="880058" cy="865011"/>
              </a:xfrm>
              <a:prstGeom prst="rect">
                <a:avLst/>
              </a:prstGeom>
            </p:spPr>
            <p:txBody>
              <a:bodyPr anchor="ctr" rtlCol="false" tIns="50800" lIns="50800" bIns="50800" rIns="50800"/>
              <a:lstStyle/>
              <a:p>
                <a:pPr algn="ctr">
                  <a:lnSpc>
                    <a:spcPts val="2186"/>
                  </a:lnSpc>
                </a:pPr>
              </a:p>
            </p:txBody>
          </p:sp>
        </p:grpSp>
        <p:sp>
          <p:nvSpPr>
            <p:cNvPr name="Freeform 19" id="19"/>
            <p:cNvSpPr/>
            <p:nvPr/>
          </p:nvSpPr>
          <p:spPr>
            <a:xfrm flipH="false" flipV="false" rot="1431716">
              <a:off x="4965928" y="4390235"/>
              <a:ext cx="943738" cy="1966122"/>
            </a:xfrm>
            <a:custGeom>
              <a:avLst/>
              <a:gdLst/>
              <a:ahLst/>
              <a:cxnLst/>
              <a:rect r="r" b="b" t="t" l="l"/>
              <a:pathLst>
                <a:path h="1966122" w="943738">
                  <a:moveTo>
                    <a:pt x="0" y="0"/>
                  </a:moveTo>
                  <a:lnTo>
                    <a:pt x="943739" y="0"/>
                  </a:lnTo>
                  <a:lnTo>
                    <a:pt x="943739" y="1966122"/>
                  </a:lnTo>
                  <a:lnTo>
                    <a:pt x="0" y="1966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4764953" y="4525703"/>
              <a:ext cx="576394" cy="57639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F1"/>
              </a:solidFill>
            </p:spPr>
          </p:sp>
          <p:sp>
            <p:nvSpPr>
              <p:cNvPr name="TextBox 22" id="22"/>
              <p:cNvSpPr txBox="true"/>
              <p:nvPr/>
            </p:nvSpPr>
            <p:spPr>
              <a:xfrm>
                <a:off x="190500" y="161925"/>
                <a:ext cx="431800" cy="460375"/>
              </a:xfrm>
              <a:prstGeom prst="rect">
                <a:avLst/>
              </a:prstGeom>
            </p:spPr>
            <p:txBody>
              <a:bodyPr anchor="ctr" rtlCol="false" tIns="50800" lIns="50800" bIns="50800" rIns="50800"/>
              <a:lstStyle/>
              <a:p>
                <a:pPr algn="ctr">
                  <a:lnSpc>
                    <a:spcPts val="2221"/>
                  </a:lnSpc>
                </a:pPr>
              </a:p>
            </p:txBody>
          </p:sp>
        </p:grpSp>
        <p:grpSp>
          <p:nvGrpSpPr>
            <p:cNvPr name="Group 23" id="23"/>
            <p:cNvGrpSpPr/>
            <p:nvPr/>
          </p:nvGrpSpPr>
          <p:grpSpPr>
            <a:xfrm rot="0">
              <a:off x="5705665" y="5656830"/>
              <a:ext cx="386690" cy="38669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F1"/>
              </a:solidFill>
            </p:spPr>
          </p:sp>
          <p:sp>
            <p:nvSpPr>
              <p:cNvPr name="TextBox 25" id="25"/>
              <p:cNvSpPr txBox="true"/>
              <p:nvPr/>
            </p:nvSpPr>
            <p:spPr>
              <a:xfrm>
                <a:off x="190500" y="161925"/>
                <a:ext cx="431800" cy="460375"/>
              </a:xfrm>
              <a:prstGeom prst="rect">
                <a:avLst/>
              </a:prstGeom>
            </p:spPr>
            <p:txBody>
              <a:bodyPr anchor="ctr" rtlCol="false" tIns="50800" lIns="50800" bIns="50800" rIns="50800"/>
              <a:lstStyle/>
              <a:p>
                <a:pPr algn="ctr">
                  <a:lnSpc>
                    <a:spcPts val="2221"/>
                  </a:lnSpc>
                </a:pPr>
              </a:p>
            </p:txBody>
          </p:sp>
        </p:grpSp>
      </p:grpSp>
      <p:grpSp>
        <p:nvGrpSpPr>
          <p:cNvPr name="Group 26" id="26"/>
          <p:cNvGrpSpPr/>
          <p:nvPr/>
        </p:nvGrpSpPr>
        <p:grpSpPr>
          <a:xfrm rot="0">
            <a:off x="15419888" y="530206"/>
            <a:ext cx="2150490" cy="498494"/>
            <a:chOff x="0" y="0"/>
            <a:chExt cx="2867320" cy="664659"/>
          </a:xfrm>
        </p:grpSpPr>
        <p:sp>
          <p:nvSpPr>
            <p:cNvPr name="TextBox 27" id="27"/>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grpSp>
        <p:nvGrpSpPr>
          <p:cNvPr name="Group 28" id="28"/>
          <p:cNvGrpSpPr/>
          <p:nvPr/>
        </p:nvGrpSpPr>
        <p:grpSpPr>
          <a:xfrm rot="0">
            <a:off x="2516606" y="5040346"/>
            <a:ext cx="6146354" cy="921953"/>
            <a:chOff x="0" y="0"/>
            <a:chExt cx="8195138" cy="1229271"/>
          </a:xfrm>
        </p:grpSpPr>
        <p:sp>
          <p:nvSpPr>
            <p:cNvPr name="Freeform 29" id="29"/>
            <p:cNvSpPr/>
            <p:nvPr/>
          </p:nvSpPr>
          <p:spPr>
            <a:xfrm flipH="false" flipV="false" rot="0">
              <a:off x="0" y="0"/>
              <a:ext cx="8195138" cy="1229271"/>
            </a:xfrm>
            <a:custGeom>
              <a:avLst/>
              <a:gdLst/>
              <a:ahLst/>
              <a:cxnLst/>
              <a:rect r="r" b="b" t="t" l="l"/>
              <a:pathLst>
                <a:path h="1229271" w="8195138">
                  <a:moveTo>
                    <a:pt x="0" y="0"/>
                  </a:moveTo>
                  <a:lnTo>
                    <a:pt x="8195138" y="0"/>
                  </a:lnTo>
                  <a:lnTo>
                    <a:pt x="8195138" y="1229271"/>
                  </a:lnTo>
                  <a:lnTo>
                    <a:pt x="0" y="12292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2442482" y="6471545"/>
            <a:ext cx="6549922" cy="818740"/>
            <a:chOff x="0" y="0"/>
            <a:chExt cx="8733229" cy="1091654"/>
          </a:xfrm>
        </p:grpSpPr>
        <p:sp>
          <p:nvSpPr>
            <p:cNvPr name="Freeform 31" id="31"/>
            <p:cNvSpPr/>
            <p:nvPr/>
          </p:nvSpPr>
          <p:spPr>
            <a:xfrm flipH="false" flipV="false" rot="0">
              <a:off x="0" y="0"/>
              <a:ext cx="8733229" cy="1091654"/>
            </a:xfrm>
            <a:custGeom>
              <a:avLst/>
              <a:gdLst/>
              <a:ahLst/>
              <a:cxnLst/>
              <a:rect r="r" b="b" t="t" l="l"/>
              <a:pathLst>
                <a:path h="1091654" w="8733229">
                  <a:moveTo>
                    <a:pt x="0" y="0"/>
                  </a:moveTo>
                  <a:lnTo>
                    <a:pt x="8733229" y="0"/>
                  </a:lnTo>
                  <a:lnTo>
                    <a:pt x="8733229" y="1091654"/>
                  </a:lnTo>
                  <a:lnTo>
                    <a:pt x="0" y="10916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2" id="32"/>
          <p:cNvGrpSpPr/>
          <p:nvPr/>
        </p:nvGrpSpPr>
        <p:grpSpPr>
          <a:xfrm rot="0">
            <a:off x="10222886" y="7258370"/>
            <a:ext cx="2460762" cy="3028630"/>
            <a:chOff x="0" y="0"/>
            <a:chExt cx="660400" cy="812800"/>
          </a:xfrm>
        </p:grpSpPr>
        <p:sp>
          <p:nvSpPr>
            <p:cNvPr name="Freeform 33" id="33"/>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41B159"/>
            </a:solidFill>
          </p:spPr>
        </p:sp>
        <p:sp>
          <p:nvSpPr>
            <p:cNvPr name="TextBox 34" id="34"/>
            <p:cNvSpPr txBox="true"/>
            <p:nvPr/>
          </p:nvSpPr>
          <p:spPr>
            <a:xfrm>
              <a:off x="0" y="165100"/>
              <a:ext cx="660400" cy="647700"/>
            </a:xfrm>
            <a:prstGeom prst="rect">
              <a:avLst/>
            </a:prstGeom>
          </p:spPr>
          <p:txBody>
            <a:bodyPr anchor="ctr" rtlCol="false" tIns="50800" lIns="50800" bIns="50800" rIns="50800"/>
            <a:lstStyle/>
            <a:p>
              <a:pPr algn="ctr">
                <a:lnSpc>
                  <a:spcPts val="2186"/>
                </a:lnSpc>
              </a:pPr>
            </a:p>
          </p:txBody>
        </p:sp>
      </p:grpSp>
      <p:sp>
        <p:nvSpPr>
          <p:cNvPr name="Freeform 35" id="35"/>
          <p:cNvSpPr/>
          <p:nvPr/>
        </p:nvSpPr>
        <p:spPr>
          <a:xfrm flipH="false" flipV="false" rot="0">
            <a:off x="8611649" y="8028774"/>
            <a:ext cx="1301744" cy="1721056"/>
          </a:xfrm>
          <a:custGeom>
            <a:avLst/>
            <a:gdLst/>
            <a:ahLst/>
            <a:cxnLst/>
            <a:rect r="r" b="b" t="t" l="l"/>
            <a:pathLst>
              <a:path h="1721056" w="1301744">
                <a:moveTo>
                  <a:pt x="0" y="0"/>
                </a:moveTo>
                <a:lnTo>
                  <a:pt x="1301745" y="0"/>
                </a:lnTo>
                <a:lnTo>
                  <a:pt x="1301745" y="1721057"/>
                </a:lnTo>
                <a:lnTo>
                  <a:pt x="0" y="17210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6" id="36"/>
          <p:cNvSpPr txBox="true"/>
          <p:nvPr/>
        </p:nvSpPr>
        <p:spPr>
          <a:xfrm rot="0">
            <a:off x="1028700" y="2276685"/>
            <a:ext cx="5002752" cy="1266825"/>
          </a:xfrm>
          <a:prstGeom prst="rect">
            <a:avLst/>
          </a:prstGeom>
        </p:spPr>
        <p:txBody>
          <a:bodyPr anchor="t" rtlCol="false" tIns="0" lIns="0" bIns="0" rIns="0">
            <a:spAutoFit/>
          </a:bodyPr>
          <a:lstStyle/>
          <a:p>
            <a:pPr algn="l" marL="453390" indent="-226695" lvl="1">
              <a:lnSpc>
                <a:spcPts val="2520"/>
              </a:lnSpc>
              <a:buFont typeface="Arial"/>
              <a:buChar char="•"/>
            </a:pPr>
            <a:r>
              <a:rPr lang="en-US" b="true" sz="2100">
                <a:solidFill>
                  <a:srgbClr val="203162"/>
                </a:solidFill>
                <a:latin typeface="Quicksand Bold"/>
                <a:ea typeface="Quicksand Bold"/>
                <a:cs typeface="Quicksand Bold"/>
                <a:sym typeface="Quicksand Bold"/>
              </a:rPr>
              <a:t>Rata-Rata Kredit: $596.564</a:t>
            </a:r>
          </a:p>
          <a:p>
            <a:pPr algn="l" marL="453390" indent="-226695" lvl="1">
              <a:lnSpc>
                <a:spcPts val="2520"/>
              </a:lnSpc>
              <a:buFont typeface="Arial"/>
              <a:buChar char="•"/>
            </a:pPr>
            <a:r>
              <a:rPr lang="en-US" b="true" sz="2100">
                <a:solidFill>
                  <a:srgbClr val="203162"/>
                </a:solidFill>
                <a:latin typeface="Quicksand Bold"/>
                <a:ea typeface="Quicksand Bold"/>
                <a:cs typeface="Quicksand Bold"/>
                <a:sym typeface="Quicksand Bold"/>
              </a:rPr>
              <a:t>ROC AUC: 0.74</a:t>
            </a:r>
          </a:p>
          <a:p>
            <a:pPr algn="l" marL="453390" indent="-226695" lvl="1">
              <a:lnSpc>
                <a:spcPts val="2520"/>
              </a:lnSpc>
              <a:buFont typeface="Arial"/>
              <a:buChar char="•"/>
            </a:pPr>
            <a:r>
              <a:rPr lang="en-US" b="true" sz="2100">
                <a:solidFill>
                  <a:srgbClr val="203162"/>
                </a:solidFill>
                <a:latin typeface="Quicksand Bold"/>
                <a:ea typeface="Quicksand Bold"/>
                <a:cs typeface="Quicksand Bold"/>
                <a:sym typeface="Quicksand Bold"/>
              </a:rPr>
              <a:t>Total Kreditur:  61.503</a:t>
            </a:r>
          </a:p>
          <a:p>
            <a:pPr algn="l" marL="453390" indent="-226695" lvl="1">
              <a:lnSpc>
                <a:spcPts val="2520"/>
              </a:lnSpc>
              <a:buFont typeface="Arial"/>
              <a:buChar char="•"/>
            </a:pPr>
            <a:r>
              <a:rPr lang="en-US" b="true" sz="2100">
                <a:solidFill>
                  <a:srgbClr val="203162"/>
                </a:solidFill>
                <a:latin typeface="Quicksand Bold"/>
                <a:ea typeface="Quicksand Bold"/>
                <a:cs typeface="Quicksand Bold"/>
                <a:sym typeface="Quicksand Bold"/>
              </a:rPr>
              <a:t>Kreditur gagal bayar : 4.949</a:t>
            </a:r>
          </a:p>
        </p:txBody>
      </p:sp>
      <p:sp>
        <p:nvSpPr>
          <p:cNvPr name="TextBox 37" id="37"/>
          <p:cNvSpPr txBox="true"/>
          <p:nvPr/>
        </p:nvSpPr>
        <p:spPr>
          <a:xfrm rot="0">
            <a:off x="8002571" y="2509245"/>
            <a:ext cx="4603736" cy="314325"/>
          </a:xfrm>
          <a:prstGeom prst="rect">
            <a:avLst/>
          </a:prstGeom>
        </p:spPr>
        <p:txBody>
          <a:bodyPr anchor="t" rtlCol="false" tIns="0" lIns="0" bIns="0" rIns="0">
            <a:spAutoFit/>
          </a:bodyPr>
          <a:lstStyle/>
          <a:p>
            <a:pPr algn="ctr">
              <a:lnSpc>
                <a:spcPts val="2520"/>
              </a:lnSpc>
            </a:pPr>
            <a:r>
              <a:rPr lang="en-US" sz="2100" i="true" u="sng">
                <a:solidFill>
                  <a:srgbClr val="203162"/>
                </a:solidFill>
                <a:latin typeface="Canva Sans Italics"/>
                <a:ea typeface="Canva Sans Italics"/>
                <a:cs typeface="Canva Sans Italics"/>
                <a:sym typeface="Canva Sans Italics"/>
              </a:rPr>
              <a:t>Rata - rata kredit x Total Kreditur</a:t>
            </a:r>
          </a:p>
        </p:txBody>
      </p:sp>
      <p:sp>
        <p:nvSpPr>
          <p:cNvPr name="TextBox 38" id="38"/>
          <p:cNvSpPr txBox="true"/>
          <p:nvPr/>
        </p:nvSpPr>
        <p:spPr>
          <a:xfrm rot="0">
            <a:off x="8787843" y="2823570"/>
            <a:ext cx="3033193" cy="314325"/>
          </a:xfrm>
          <a:prstGeom prst="rect">
            <a:avLst/>
          </a:prstGeom>
        </p:spPr>
        <p:txBody>
          <a:bodyPr anchor="t" rtlCol="false" tIns="0" lIns="0" bIns="0" rIns="0">
            <a:spAutoFit/>
          </a:bodyPr>
          <a:lstStyle/>
          <a:p>
            <a:pPr algn="ctr">
              <a:lnSpc>
                <a:spcPts val="2520"/>
              </a:lnSpc>
            </a:pPr>
            <a:r>
              <a:rPr lang="en-US" sz="2100" i="true">
                <a:solidFill>
                  <a:srgbClr val="203162"/>
                </a:solidFill>
                <a:latin typeface="Canva Sans Italics"/>
                <a:ea typeface="Canva Sans Italics"/>
                <a:cs typeface="Canva Sans Italics"/>
                <a:sym typeface="Canva Sans Italics"/>
              </a:rPr>
              <a:t>Kreditur gagal bayar</a:t>
            </a:r>
          </a:p>
        </p:txBody>
      </p:sp>
      <p:sp>
        <p:nvSpPr>
          <p:cNvPr name="TextBox 39" id="39"/>
          <p:cNvSpPr txBox="true"/>
          <p:nvPr/>
        </p:nvSpPr>
        <p:spPr>
          <a:xfrm rot="0">
            <a:off x="5215945" y="2619291"/>
            <a:ext cx="3033193" cy="314325"/>
          </a:xfrm>
          <a:prstGeom prst="rect">
            <a:avLst/>
          </a:prstGeom>
        </p:spPr>
        <p:txBody>
          <a:bodyPr anchor="t" rtlCol="false" tIns="0" lIns="0" bIns="0" rIns="0">
            <a:spAutoFit/>
          </a:bodyPr>
          <a:lstStyle/>
          <a:p>
            <a:pPr algn="ctr">
              <a:lnSpc>
                <a:spcPts val="2520"/>
              </a:lnSpc>
            </a:pPr>
            <a:r>
              <a:rPr lang="en-US" sz="2100" i="true">
                <a:solidFill>
                  <a:srgbClr val="203162"/>
                </a:solidFill>
                <a:latin typeface="Canva Sans Italics"/>
                <a:ea typeface="Canva Sans Italics"/>
                <a:cs typeface="Canva Sans Italics"/>
                <a:sym typeface="Canva Sans Italics"/>
              </a:rPr>
              <a:t>kerugian per orang :</a:t>
            </a:r>
          </a:p>
        </p:txBody>
      </p:sp>
      <p:sp>
        <p:nvSpPr>
          <p:cNvPr name="TextBox 40" id="40"/>
          <p:cNvSpPr txBox="true"/>
          <p:nvPr/>
        </p:nvSpPr>
        <p:spPr>
          <a:xfrm rot="0">
            <a:off x="8131046" y="7598886"/>
            <a:ext cx="6644442" cy="1457325"/>
          </a:xfrm>
          <a:prstGeom prst="rect">
            <a:avLst/>
          </a:prstGeom>
        </p:spPr>
        <p:txBody>
          <a:bodyPr anchor="t" rtlCol="false" tIns="0" lIns="0" bIns="0" rIns="0">
            <a:spAutoFit/>
          </a:bodyPr>
          <a:lstStyle/>
          <a:p>
            <a:pPr algn="ctr">
              <a:lnSpc>
                <a:spcPts val="2866"/>
              </a:lnSpc>
            </a:pPr>
            <a:r>
              <a:rPr lang="en-US" sz="2389" b="true">
                <a:solidFill>
                  <a:srgbClr val="FFFFFF"/>
                </a:solidFill>
                <a:latin typeface="Quicksand Bold"/>
                <a:ea typeface="Quicksand Bold"/>
                <a:cs typeface="Quicksand Bold"/>
                <a:sym typeface="Quicksand Bold"/>
              </a:rPr>
              <a:t>Persentase</a:t>
            </a:r>
          </a:p>
          <a:p>
            <a:pPr algn="ctr">
              <a:lnSpc>
                <a:spcPts val="2866"/>
              </a:lnSpc>
            </a:pPr>
            <a:r>
              <a:rPr lang="en-US" sz="2389" b="true">
                <a:solidFill>
                  <a:srgbClr val="FFFFFF"/>
                </a:solidFill>
                <a:latin typeface="Quicksand Bold"/>
                <a:ea typeface="Quicksand Bold"/>
                <a:cs typeface="Quicksand Bold"/>
                <a:sym typeface="Quicksand Bold"/>
              </a:rPr>
              <a:t>penurunan </a:t>
            </a:r>
          </a:p>
          <a:p>
            <a:pPr algn="ctr">
              <a:lnSpc>
                <a:spcPts val="2866"/>
              </a:lnSpc>
            </a:pPr>
            <a:r>
              <a:rPr lang="en-US" sz="2389" b="true">
                <a:solidFill>
                  <a:srgbClr val="FFFFFF"/>
                </a:solidFill>
                <a:latin typeface="Quicksand Bold"/>
                <a:ea typeface="Quicksand Bold"/>
                <a:cs typeface="Quicksand Bold"/>
                <a:sym typeface="Quicksand Bold"/>
              </a:rPr>
              <a:t>kerugian</a:t>
            </a:r>
          </a:p>
          <a:p>
            <a:pPr algn="ctr">
              <a:lnSpc>
                <a:spcPts val="2866"/>
              </a:lnSpc>
            </a:pPr>
          </a:p>
        </p:txBody>
      </p:sp>
      <p:sp>
        <p:nvSpPr>
          <p:cNvPr name="TextBox 41" id="41"/>
          <p:cNvSpPr txBox="true"/>
          <p:nvPr/>
        </p:nvSpPr>
        <p:spPr>
          <a:xfrm rot="0">
            <a:off x="10440129" y="8879778"/>
            <a:ext cx="2026277" cy="426998"/>
          </a:xfrm>
          <a:prstGeom prst="rect">
            <a:avLst/>
          </a:prstGeom>
        </p:spPr>
        <p:txBody>
          <a:bodyPr anchor="t" rtlCol="false" tIns="0" lIns="0" bIns="0" rIns="0">
            <a:spAutoFit/>
          </a:bodyPr>
          <a:lstStyle/>
          <a:p>
            <a:pPr algn="ctr">
              <a:lnSpc>
                <a:spcPts val="3346"/>
              </a:lnSpc>
            </a:pPr>
            <a:r>
              <a:rPr lang="en-US" b="true" sz="2789">
                <a:solidFill>
                  <a:srgbClr val="41B159"/>
                </a:solidFill>
                <a:latin typeface="Quicksand Bold"/>
                <a:ea typeface="Quicksand Bold"/>
                <a:cs typeface="Quicksand Bold"/>
                <a:sym typeface="Quicksand Bold"/>
              </a:rPr>
              <a:t>26%</a:t>
            </a:r>
          </a:p>
        </p:txBody>
      </p:sp>
      <p:sp>
        <p:nvSpPr>
          <p:cNvPr name="TextBox 42" id="42"/>
          <p:cNvSpPr txBox="true"/>
          <p:nvPr/>
        </p:nvSpPr>
        <p:spPr>
          <a:xfrm rot="0">
            <a:off x="919162" y="5334635"/>
            <a:ext cx="1404045" cy="323850"/>
          </a:xfrm>
          <a:prstGeom prst="rect">
            <a:avLst/>
          </a:prstGeom>
        </p:spPr>
        <p:txBody>
          <a:bodyPr anchor="t" rtlCol="false" tIns="0" lIns="0" bIns="0" rIns="0">
            <a:spAutoFit/>
          </a:bodyPr>
          <a:lstStyle/>
          <a:p>
            <a:pPr algn="ctr">
              <a:lnSpc>
                <a:spcPts val="2520"/>
              </a:lnSpc>
              <a:spcBef>
                <a:spcPct val="0"/>
              </a:spcBef>
            </a:pPr>
            <a:r>
              <a:rPr lang="en-US" b="true" sz="2100">
                <a:solidFill>
                  <a:srgbClr val="000000"/>
                </a:solidFill>
                <a:latin typeface="Quicksand Bold"/>
                <a:ea typeface="Quicksand Bold"/>
                <a:cs typeface="Quicksand Bold"/>
                <a:sym typeface="Quicksand Bold"/>
              </a:rPr>
              <a:t>Before ML:</a:t>
            </a:r>
          </a:p>
        </p:txBody>
      </p:sp>
      <p:sp>
        <p:nvSpPr>
          <p:cNvPr name="TextBox 43" id="43"/>
          <p:cNvSpPr txBox="true"/>
          <p:nvPr/>
        </p:nvSpPr>
        <p:spPr>
          <a:xfrm rot="0">
            <a:off x="1109978" y="6749532"/>
            <a:ext cx="1184970" cy="323850"/>
          </a:xfrm>
          <a:prstGeom prst="rect">
            <a:avLst/>
          </a:prstGeom>
        </p:spPr>
        <p:txBody>
          <a:bodyPr anchor="t" rtlCol="false" tIns="0" lIns="0" bIns="0" rIns="0">
            <a:spAutoFit/>
          </a:bodyPr>
          <a:lstStyle/>
          <a:p>
            <a:pPr algn="ctr">
              <a:lnSpc>
                <a:spcPts val="2520"/>
              </a:lnSpc>
              <a:spcBef>
                <a:spcPct val="0"/>
              </a:spcBef>
            </a:pPr>
            <a:r>
              <a:rPr lang="en-US" b="true" sz="2100">
                <a:solidFill>
                  <a:srgbClr val="000000"/>
                </a:solidFill>
                <a:latin typeface="Quicksand Bold"/>
                <a:ea typeface="Quicksand Bold"/>
                <a:cs typeface="Quicksand Bold"/>
                <a:sym typeface="Quicksand Bold"/>
              </a:rPr>
              <a:t>After</a:t>
            </a:r>
            <a:r>
              <a:rPr lang="en-US" b="true" sz="2100">
                <a:solidFill>
                  <a:srgbClr val="000000"/>
                </a:solidFill>
                <a:latin typeface="Quicksand Bold"/>
                <a:ea typeface="Quicksand Bold"/>
                <a:cs typeface="Quicksand Bold"/>
                <a:sym typeface="Quicksand Bold"/>
              </a:rPr>
              <a:t> ML:</a:t>
            </a:r>
          </a:p>
        </p:txBody>
      </p:sp>
      <p:sp>
        <p:nvSpPr>
          <p:cNvPr name="TextBox 44" id="44"/>
          <p:cNvSpPr txBox="true"/>
          <p:nvPr/>
        </p:nvSpPr>
        <p:spPr>
          <a:xfrm rot="0">
            <a:off x="4801093" y="4011646"/>
            <a:ext cx="3501866"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Quicksand Bold"/>
                <a:ea typeface="Quicksand Bold"/>
                <a:cs typeface="Quicksand Bold"/>
                <a:sym typeface="Quicksand Bold"/>
              </a:rPr>
              <a:t>Kerugian per total data</a:t>
            </a:r>
          </a:p>
        </p:txBody>
      </p:sp>
    </p:spTree>
  </p:cSld>
  <p:clrMapOvr>
    <a:masterClrMapping/>
  </p:clrMapOvr>
  <p:transition spd="slow">
    <p:fad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81946" y="1028700"/>
            <a:ext cx="1520829" cy="1523743"/>
            <a:chOff x="0" y="0"/>
            <a:chExt cx="400548" cy="401315"/>
          </a:xfrm>
        </p:grpSpPr>
        <p:sp>
          <p:nvSpPr>
            <p:cNvPr name="Freeform 3" id="3"/>
            <p:cNvSpPr/>
            <p:nvPr/>
          </p:nvSpPr>
          <p:spPr>
            <a:xfrm flipH="false" flipV="false" rot="0">
              <a:off x="0" y="0"/>
              <a:ext cx="400547" cy="401315"/>
            </a:xfrm>
            <a:custGeom>
              <a:avLst/>
              <a:gdLst/>
              <a:ahLst/>
              <a:cxnLst/>
              <a:rect r="r" b="b" t="t" l="l"/>
              <a:pathLst>
                <a:path h="401315" w="400547">
                  <a:moveTo>
                    <a:pt x="0" y="0"/>
                  </a:moveTo>
                  <a:lnTo>
                    <a:pt x="400547" y="0"/>
                  </a:lnTo>
                  <a:lnTo>
                    <a:pt x="400547" y="401315"/>
                  </a:lnTo>
                  <a:lnTo>
                    <a:pt x="0" y="401315"/>
                  </a:lnTo>
                  <a:close/>
                </a:path>
              </a:pathLst>
            </a:custGeom>
            <a:solidFill>
              <a:srgbClr val="4672F1"/>
            </a:solidFill>
          </p:spPr>
        </p:sp>
        <p:sp>
          <p:nvSpPr>
            <p:cNvPr name="TextBox 4" id="4"/>
            <p:cNvSpPr txBox="true"/>
            <p:nvPr/>
          </p:nvSpPr>
          <p:spPr>
            <a:xfrm>
              <a:off x="0" y="38100"/>
              <a:ext cx="400548" cy="363215"/>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581946" y="1023257"/>
            <a:ext cx="1535642" cy="15356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7" id="7"/>
            <p:cNvSpPr txBox="true"/>
            <p:nvPr/>
          </p:nvSpPr>
          <p:spPr>
            <a:xfrm>
              <a:off x="76200" y="114300"/>
              <a:ext cx="660400" cy="622300"/>
            </a:xfrm>
            <a:prstGeom prst="rect">
              <a:avLst/>
            </a:prstGeom>
          </p:spPr>
          <p:txBody>
            <a:bodyPr anchor="ctr" rtlCol="false" tIns="41226" lIns="41226" bIns="41226" rIns="41226"/>
            <a:lstStyle/>
            <a:p>
              <a:pPr algn="ctr">
                <a:lnSpc>
                  <a:spcPts val="2186"/>
                </a:lnSpc>
              </a:pPr>
            </a:p>
          </p:txBody>
        </p:sp>
      </p:grpSp>
      <p:sp>
        <p:nvSpPr>
          <p:cNvPr name="Freeform 8" id="8"/>
          <p:cNvSpPr/>
          <p:nvPr/>
        </p:nvSpPr>
        <p:spPr>
          <a:xfrm flipH="false" flipV="false" rot="-10800000">
            <a:off x="581946" y="2551585"/>
            <a:ext cx="1535642" cy="1561937"/>
          </a:xfrm>
          <a:custGeom>
            <a:avLst/>
            <a:gdLst/>
            <a:ahLst/>
            <a:cxnLst/>
            <a:rect r="r" b="b" t="t" l="l"/>
            <a:pathLst>
              <a:path h="1561937" w="1535642">
                <a:moveTo>
                  <a:pt x="0" y="0"/>
                </a:moveTo>
                <a:lnTo>
                  <a:pt x="1535642" y="0"/>
                </a:lnTo>
                <a:lnTo>
                  <a:pt x="1535642" y="1561937"/>
                </a:lnTo>
                <a:lnTo>
                  <a:pt x="0" y="15619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35373" y="2393984"/>
            <a:ext cx="942174" cy="9421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11" id="11"/>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12" id="12"/>
          <p:cNvSpPr/>
          <p:nvPr/>
        </p:nvSpPr>
        <p:spPr>
          <a:xfrm flipH="false" flipV="false" rot="0">
            <a:off x="2117588" y="1023257"/>
            <a:ext cx="1535642" cy="1535642"/>
          </a:xfrm>
          <a:custGeom>
            <a:avLst/>
            <a:gdLst/>
            <a:ahLst/>
            <a:cxnLst/>
            <a:rect r="r" b="b" t="t" l="l"/>
            <a:pathLst>
              <a:path h="1535642" w="1535642">
                <a:moveTo>
                  <a:pt x="0" y="0"/>
                </a:moveTo>
                <a:lnTo>
                  <a:pt x="1535642" y="0"/>
                </a:lnTo>
                <a:lnTo>
                  <a:pt x="1535642" y="1535642"/>
                </a:lnTo>
                <a:lnTo>
                  <a:pt x="0" y="1535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206460" y="8583460"/>
            <a:ext cx="942174" cy="94217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15" id="15"/>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TextBox 16" id="16"/>
          <p:cNvSpPr txBox="true"/>
          <p:nvPr/>
        </p:nvSpPr>
        <p:spPr>
          <a:xfrm rot="0">
            <a:off x="8157633" y="1138616"/>
            <a:ext cx="9898878" cy="1123950"/>
          </a:xfrm>
          <a:prstGeom prst="rect">
            <a:avLst/>
          </a:prstGeom>
        </p:spPr>
        <p:txBody>
          <a:bodyPr anchor="t" rtlCol="false" tIns="0" lIns="0" bIns="0" rIns="0">
            <a:spAutoFit/>
          </a:bodyPr>
          <a:lstStyle/>
          <a:p>
            <a:pPr algn="ctr">
              <a:lnSpc>
                <a:spcPts val="7479"/>
              </a:lnSpc>
            </a:pPr>
            <a:r>
              <a:rPr lang="en-US" b="true" sz="6233">
                <a:solidFill>
                  <a:srgbClr val="203162"/>
                </a:solidFill>
                <a:latin typeface="Agrandir Bold"/>
                <a:ea typeface="Agrandir Bold"/>
                <a:cs typeface="Agrandir Bold"/>
                <a:sym typeface="Agrandir Bold"/>
              </a:rPr>
              <a:t>Feature Importance</a:t>
            </a:r>
          </a:p>
        </p:txBody>
      </p:sp>
      <p:grpSp>
        <p:nvGrpSpPr>
          <p:cNvPr name="Group 17" id="17"/>
          <p:cNvGrpSpPr/>
          <p:nvPr/>
        </p:nvGrpSpPr>
        <p:grpSpPr>
          <a:xfrm rot="0">
            <a:off x="15406528" y="530206"/>
            <a:ext cx="2150490" cy="498494"/>
            <a:chOff x="0" y="0"/>
            <a:chExt cx="2867320" cy="664659"/>
          </a:xfrm>
        </p:grpSpPr>
        <p:sp>
          <p:nvSpPr>
            <p:cNvPr name="TextBox 18" id="18"/>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
        <p:nvSpPr>
          <p:cNvPr name="Freeform 19" id="19"/>
          <p:cNvSpPr/>
          <p:nvPr/>
        </p:nvSpPr>
        <p:spPr>
          <a:xfrm flipH="false" flipV="false" rot="0">
            <a:off x="581946" y="1023257"/>
            <a:ext cx="7413678" cy="8812693"/>
          </a:xfrm>
          <a:custGeom>
            <a:avLst/>
            <a:gdLst/>
            <a:ahLst/>
            <a:cxnLst/>
            <a:rect r="r" b="b" t="t" l="l"/>
            <a:pathLst>
              <a:path h="8812693" w="7413678">
                <a:moveTo>
                  <a:pt x="0" y="0"/>
                </a:moveTo>
                <a:lnTo>
                  <a:pt x="7413678" y="0"/>
                </a:lnTo>
                <a:lnTo>
                  <a:pt x="7413678" y="8812693"/>
                </a:lnTo>
                <a:lnTo>
                  <a:pt x="0" y="8812693"/>
                </a:lnTo>
                <a:lnTo>
                  <a:pt x="0" y="0"/>
                </a:lnTo>
                <a:close/>
              </a:path>
            </a:pathLst>
          </a:custGeom>
          <a:blipFill>
            <a:blip r:embed="rId6"/>
            <a:stretch>
              <a:fillRect l="0" t="0" r="0" b="0"/>
            </a:stretch>
          </a:blipFill>
        </p:spPr>
      </p:sp>
      <p:grpSp>
        <p:nvGrpSpPr>
          <p:cNvPr name="Group 20" id="20"/>
          <p:cNvGrpSpPr/>
          <p:nvPr/>
        </p:nvGrpSpPr>
        <p:grpSpPr>
          <a:xfrm rot="0">
            <a:off x="8691166" y="2558899"/>
            <a:ext cx="8831812" cy="6253213"/>
            <a:chOff x="0" y="0"/>
            <a:chExt cx="2603505" cy="1843367"/>
          </a:xfrm>
        </p:grpSpPr>
        <p:sp>
          <p:nvSpPr>
            <p:cNvPr name="Freeform 21" id="21"/>
            <p:cNvSpPr/>
            <p:nvPr/>
          </p:nvSpPr>
          <p:spPr>
            <a:xfrm flipH="false" flipV="false" rot="0">
              <a:off x="0" y="0"/>
              <a:ext cx="2603505" cy="1843367"/>
            </a:xfrm>
            <a:custGeom>
              <a:avLst/>
              <a:gdLst/>
              <a:ahLst/>
              <a:cxnLst/>
              <a:rect r="r" b="b" t="t" l="l"/>
              <a:pathLst>
                <a:path h="1843367" w="2603505">
                  <a:moveTo>
                    <a:pt x="87659" y="0"/>
                  </a:moveTo>
                  <a:lnTo>
                    <a:pt x="2515845" y="0"/>
                  </a:lnTo>
                  <a:cubicBezTo>
                    <a:pt x="2564258" y="0"/>
                    <a:pt x="2603505" y="39246"/>
                    <a:pt x="2603505" y="87659"/>
                  </a:cubicBezTo>
                  <a:lnTo>
                    <a:pt x="2603505" y="1755708"/>
                  </a:lnTo>
                  <a:cubicBezTo>
                    <a:pt x="2603505" y="1804120"/>
                    <a:pt x="2564258" y="1843367"/>
                    <a:pt x="2515845" y="1843367"/>
                  </a:cubicBezTo>
                  <a:lnTo>
                    <a:pt x="87659" y="1843367"/>
                  </a:lnTo>
                  <a:cubicBezTo>
                    <a:pt x="64411" y="1843367"/>
                    <a:pt x="42114" y="1834131"/>
                    <a:pt x="25675" y="1817692"/>
                  </a:cubicBezTo>
                  <a:cubicBezTo>
                    <a:pt x="9236" y="1801253"/>
                    <a:pt x="0" y="1778956"/>
                    <a:pt x="0" y="1755708"/>
                  </a:cubicBezTo>
                  <a:lnTo>
                    <a:pt x="0" y="87659"/>
                  </a:lnTo>
                  <a:cubicBezTo>
                    <a:pt x="0" y="64411"/>
                    <a:pt x="9236" y="42114"/>
                    <a:pt x="25675" y="25675"/>
                  </a:cubicBezTo>
                  <a:cubicBezTo>
                    <a:pt x="42114" y="9236"/>
                    <a:pt x="64411" y="0"/>
                    <a:pt x="87659" y="0"/>
                  </a:cubicBezTo>
                  <a:close/>
                </a:path>
              </a:pathLst>
            </a:custGeom>
            <a:solidFill>
              <a:srgbClr val="FFFFFF"/>
            </a:solidFill>
          </p:spPr>
        </p:sp>
        <p:sp>
          <p:nvSpPr>
            <p:cNvPr name="TextBox 22" id="22"/>
            <p:cNvSpPr txBox="true"/>
            <p:nvPr/>
          </p:nvSpPr>
          <p:spPr>
            <a:xfrm>
              <a:off x="0" y="28575"/>
              <a:ext cx="2603505" cy="1814792"/>
            </a:xfrm>
            <a:prstGeom prst="rect">
              <a:avLst/>
            </a:prstGeom>
          </p:spPr>
          <p:txBody>
            <a:bodyPr anchor="ctr" rtlCol="false" tIns="45387" lIns="45387" bIns="45387" rIns="45387"/>
            <a:lstStyle/>
            <a:p>
              <a:pPr algn="ctr">
                <a:lnSpc>
                  <a:spcPts val="2424"/>
                </a:lnSpc>
              </a:pPr>
            </a:p>
          </p:txBody>
        </p:sp>
      </p:grpSp>
      <p:sp>
        <p:nvSpPr>
          <p:cNvPr name="TextBox 23" id="23"/>
          <p:cNvSpPr txBox="true"/>
          <p:nvPr/>
        </p:nvSpPr>
        <p:spPr>
          <a:xfrm rot="0">
            <a:off x="9059369" y="3610519"/>
            <a:ext cx="8095407" cy="3590544"/>
          </a:xfrm>
          <a:prstGeom prst="rect">
            <a:avLst/>
          </a:prstGeom>
        </p:spPr>
        <p:txBody>
          <a:bodyPr anchor="t" rtlCol="false" tIns="0" lIns="0" bIns="0" rIns="0">
            <a:spAutoFit/>
          </a:bodyPr>
          <a:lstStyle/>
          <a:p>
            <a:pPr algn="just" marL="489015" indent="-244508" lvl="1">
              <a:lnSpc>
                <a:spcPts val="3171"/>
              </a:lnSpc>
              <a:buFont typeface="Arial"/>
              <a:buChar char="•"/>
            </a:pPr>
            <a:r>
              <a:rPr lang="en-US" sz="2265">
                <a:solidFill>
                  <a:srgbClr val="203162"/>
                </a:solidFill>
                <a:latin typeface="Quicksand"/>
                <a:ea typeface="Quicksand"/>
                <a:cs typeface="Quicksand"/>
                <a:sym typeface="Quicksand"/>
              </a:rPr>
              <a:t>Terdapat </a:t>
            </a:r>
            <a:r>
              <a:rPr lang="en-US" b="true" sz="2265">
                <a:solidFill>
                  <a:srgbClr val="203162"/>
                </a:solidFill>
                <a:latin typeface="Quicksand Bold"/>
                <a:ea typeface="Quicksand Bold"/>
                <a:cs typeface="Quicksand Bold"/>
                <a:sym typeface="Quicksand Bold"/>
              </a:rPr>
              <a:t>empat features </a:t>
            </a:r>
            <a:r>
              <a:rPr lang="en-US" sz="2265">
                <a:solidFill>
                  <a:srgbClr val="203162"/>
                </a:solidFill>
                <a:latin typeface="Quicksand"/>
                <a:ea typeface="Quicksand"/>
                <a:cs typeface="Quicksand"/>
                <a:sym typeface="Quicksand"/>
              </a:rPr>
              <a:t>yang memiliki </a:t>
            </a:r>
            <a:r>
              <a:rPr lang="en-US" b="true" sz="2265">
                <a:solidFill>
                  <a:srgbClr val="203162"/>
                </a:solidFill>
                <a:latin typeface="Quicksand Bold"/>
                <a:ea typeface="Quicksand Bold"/>
                <a:cs typeface="Quicksand Bold"/>
                <a:sym typeface="Quicksand Bold"/>
              </a:rPr>
              <a:t>pengaruh yang tinggi </a:t>
            </a:r>
            <a:r>
              <a:rPr lang="en-US" sz="2265">
                <a:solidFill>
                  <a:srgbClr val="203162"/>
                </a:solidFill>
                <a:latin typeface="Quicksand"/>
                <a:ea typeface="Quicksand"/>
                <a:cs typeface="Quicksand"/>
                <a:sym typeface="Quicksand"/>
              </a:rPr>
              <a:t>dalam memperediksi seseorang default atau tidak.</a:t>
            </a:r>
          </a:p>
          <a:p>
            <a:pPr algn="just" marL="489015" indent="-244508" lvl="1">
              <a:lnSpc>
                <a:spcPts val="3171"/>
              </a:lnSpc>
              <a:buFont typeface="Arial"/>
              <a:buChar char="•"/>
            </a:pPr>
            <a:r>
              <a:rPr lang="en-US" sz="2265">
                <a:solidFill>
                  <a:srgbClr val="203162"/>
                </a:solidFill>
                <a:latin typeface="Quicksand"/>
                <a:ea typeface="Quicksand"/>
                <a:cs typeface="Quicksand"/>
                <a:sym typeface="Quicksand"/>
              </a:rPr>
              <a:t>AMT_GOODS_PRICE dan EXT_SOURCE_MEAN semakin </a:t>
            </a:r>
            <a:r>
              <a:rPr lang="en-US" b="true" sz="2265">
                <a:solidFill>
                  <a:srgbClr val="203162"/>
                </a:solidFill>
                <a:latin typeface="Quicksand Bold"/>
                <a:ea typeface="Quicksand Bold"/>
                <a:cs typeface="Quicksand Bold"/>
                <a:sym typeface="Quicksand Bold"/>
              </a:rPr>
              <a:t>tinggi </a:t>
            </a:r>
            <a:r>
              <a:rPr lang="en-US" sz="2265">
                <a:solidFill>
                  <a:srgbClr val="203162"/>
                </a:solidFill>
                <a:latin typeface="Quicksand"/>
                <a:ea typeface="Quicksand"/>
                <a:cs typeface="Quicksand"/>
                <a:sym typeface="Quicksand"/>
              </a:rPr>
              <a:t>nilainya maka diprediksi </a:t>
            </a:r>
            <a:r>
              <a:rPr lang="en-US" b="true" sz="2265">
                <a:solidFill>
                  <a:srgbClr val="203162"/>
                </a:solidFill>
                <a:latin typeface="Quicksand Bold"/>
                <a:ea typeface="Quicksand Bold"/>
                <a:cs typeface="Quicksand Bold"/>
                <a:sym typeface="Quicksand Bold"/>
              </a:rPr>
              <a:t>tidak default</a:t>
            </a:r>
            <a:r>
              <a:rPr lang="en-US" sz="2265">
                <a:solidFill>
                  <a:srgbClr val="203162"/>
                </a:solidFill>
                <a:latin typeface="Quicksand"/>
                <a:ea typeface="Quicksand"/>
                <a:cs typeface="Quicksand"/>
                <a:sym typeface="Quicksand"/>
              </a:rPr>
              <a:t>, vice versa.</a:t>
            </a:r>
          </a:p>
          <a:p>
            <a:pPr algn="just" marL="489015" indent="-244508" lvl="1">
              <a:lnSpc>
                <a:spcPts val="3171"/>
              </a:lnSpc>
              <a:buFont typeface="Arial"/>
              <a:buChar char="•"/>
            </a:pPr>
            <a:r>
              <a:rPr lang="en-US" sz="2265">
                <a:solidFill>
                  <a:srgbClr val="203162"/>
                </a:solidFill>
                <a:latin typeface="Quicksand"/>
                <a:ea typeface="Quicksand"/>
                <a:cs typeface="Quicksand"/>
                <a:sym typeface="Quicksand"/>
              </a:rPr>
              <a:t>DEBT_TO_INCOME dan AMT_INCOME_TOTAL semakin </a:t>
            </a:r>
            <a:r>
              <a:rPr lang="en-US" b="true" sz="2265">
                <a:solidFill>
                  <a:srgbClr val="203162"/>
                </a:solidFill>
                <a:latin typeface="Quicksand Bold"/>
                <a:ea typeface="Quicksand Bold"/>
                <a:cs typeface="Quicksand Bold"/>
                <a:sym typeface="Quicksand Bold"/>
              </a:rPr>
              <a:t>tinggi</a:t>
            </a:r>
            <a:r>
              <a:rPr lang="en-US" sz="2265">
                <a:solidFill>
                  <a:srgbClr val="203162"/>
                </a:solidFill>
                <a:latin typeface="Quicksand"/>
                <a:ea typeface="Quicksand"/>
                <a:cs typeface="Quicksand"/>
                <a:sym typeface="Quicksand"/>
              </a:rPr>
              <a:t> nilainya maka diprediksi </a:t>
            </a:r>
            <a:r>
              <a:rPr lang="en-US" b="true" sz="2265">
                <a:solidFill>
                  <a:srgbClr val="203162"/>
                </a:solidFill>
                <a:latin typeface="Quicksand Bold"/>
                <a:ea typeface="Quicksand Bold"/>
                <a:cs typeface="Quicksand Bold"/>
                <a:sym typeface="Quicksand Bold"/>
              </a:rPr>
              <a:t>semakin default</a:t>
            </a:r>
            <a:r>
              <a:rPr lang="en-US" sz="2265">
                <a:solidFill>
                  <a:srgbClr val="203162"/>
                </a:solidFill>
                <a:latin typeface="Quicksand"/>
                <a:ea typeface="Quicksand"/>
                <a:cs typeface="Quicksand"/>
                <a:sym typeface="Quicksand"/>
              </a:rPr>
              <a:t>, vice versa.</a:t>
            </a:r>
          </a:p>
          <a:p>
            <a:pPr algn="just">
              <a:lnSpc>
                <a:spcPts val="3171"/>
              </a:lnSpc>
            </a:pPr>
          </a:p>
        </p:txBody>
      </p:sp>
      <p:sp>
        <p:nvSpPr>
          <p:cNvPr name="Freeform 24" id="24"/>
          <p:cNvSpPr/>
          <p:nvPr/>
        </p:nvSpPr>
        <p:spPr>
          <a:xfrm flipH="false" flipV="false" rot="0">
            <a:off x="16368823" y="7686395"/>
            <a:ext cx="1571905" cy="1571905"/>
          </a:xfrm>
          <a:custGeom>
            <a:avLst/>
            <a:gdLst/>
            <a:ahLst/>
            <a:cxnLst/>
            <a:rect r="r" b="b" t="t" l="l"/>
            <a:pathLst>
              <a:path h="1571905" w="1571905">
                <a:moveTo>
                  <a:pt x="0" y="0"/>
                </a:moveTo>
                <a:lnTo>
                  <a:pt x="1571905" y="0"/>
                </a:lnTo>
                <a:lnTo>
                  <a:pt x="1571905" y="1571905"/>
                </a:lnTo>
                <a:lnTo>
                  <a:pt x="0" y="15719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slow">
    <p:fad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81946" y="1028700"/>
            <a:ext cx="1520829" cy="1523743"/>
            <a:chOff x="0" y="0"/>
            <a:chExt cx="400548" cy="401315"/>
          </a:xfrm>
        </p:grpSpPr>
        <p:sp>
          <p:nvSpPr>
            <p:cNvPr name="Freeform 3" id="3"/>
            <p:cNvSpPr/>
            <p:nvPr/>
          </p:nvSpPr>
          <p:spPr>
            <a:xfrm flipH="false" flipV="false" rot="0">
              <a:off x="0" y="0"/>
              <a:ext cx="400547" cy="401315"/>
            </a:xfrm>
            <a:custGeom>
              <a:avLst/>
              <a:gdLst/>
              <a:ahLst/>
              <a:cxnLst/>
              <a:rect r="r" b="b" t="t" l="l"/>
              <a:pathLst>
                <a:path h="401315" w="400547">
                  <a:moveTo>
                    <a:pt x="0" y="0"/>
                  </a:moveTo>
                  <a:lnTo>
                    <a:pt x="400547" y="0"/>
                  </a:lnTo>
                  <a:lnTo>
                    <a:pt x="400547" y="401315"/>
                  </a:lnTo>
                  <a:lnTo>
                    <a:pt x="0" y="401315"/>
                  </a:lnTo>
                  <a:close/>
                </a:path>
              </a:pathLst>
            </a:custGeom>
            <a:solidFill>
              <a:srgbClr val="4672F1"/>
            </a:solidFill>
          </p:spPr>
        </p:sp>
        <p:sp>
          <p:nvSpPr>
            <p:cNvPr name="TextBox 4" id="4"/>
            <p:cNvSpPr txBox="true"/>
            <p:nvPr/>
          </p:nvSpPr>
          <p:spPr>
            <a:xfrm>
              <a:off x="0" y="38100"/>
              <a:ext cx="400548" cy="363215"/>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890161" y="2393984"/>
            <a:ext cx="14092380" cy="7027047"/>
            <a:chOff x="0" y="0"/>
            <a:chExt cx="4154253" cy="2071483"/>
          </a:xfrm>
        </p:grpSpPr>
        <p:sp>
          <p:nvSpPr>
            <p:cNvPr name="Freeform 6" id="6"/>
            <p:cNvSpPr/>
            <p:nvPr/>
          </p:nvSpPr>
          <p:spPr>
            <a:xfrm flipH="false" flipV="false" rot="0">
              <a:off x="0" y="0"/>
              <a:ext cx="4154253" cy="2071483"/>
            </a:xfrm>
            <a:custGeom>
              <a:avLst/>
              <a:gdLst/>
              <a:ahLst/>
              <a:cxnLst/>
              <a:rect r="r" b="b" t="t" l="l"/>
              <a:pathLst>
                <a:path h="2071483" w="4154253">
                  <a:moveTo>
                    <a:pt x="54937" y="0"/>
                  </a:moveTo>
                  <a:lnTo>
                    <a:pt x="4099316" y="0"/>
                  </a:lnTo>
                  <a:cubicBezTo>
                    <a:pt x="4113886" y="0"/>
                    <a:pt x="4127859" y="5788"/>
                    <a:pt x="4138162" y="16091"/>
                  </a:cubicBezTo>
                  <a:cubicBezTo>
                    <a:pt x="4148465" y="26393"/>
                    <a:pt x="4154253" y="40367"/>
                    <a:pt x="4154253" y="54937"/>
                  </a:cubicBezTo>
                  <a:lnTo>
                    <a:pt x="4154253" y="2016546"/>
                  </a:lnTo>
                  <a:cubicBezTo>
                    <a:pt x="4154253" y="2031117"/>
                    <a:pt x="4148465" y="2045090"/>
                    <a:pt x="4138162" y="2055393"/>
                  </a:cubicBezTo>
                  <a:cubicBezTo>
                    <a:pt x="4127859" y="2065695"/>
                    <a:pt x="4113886" y="2071483"/>
                    <a:pt x="4099316" y="2071483"/>
                  </a:cubicBezTo>
                  <a:lnTo>
                    <a:pt x="54937" y="2071483"/>
                  </a:lnTo>
                  <a:cubicBezTo>
                    <a:pt x="40367" y="2071483"/>
                    <a:pt x="26393" y="2065695"/>
                    <a:pt x="16091" y="2055393"/>
                  </a:cubicBezTo>
                  <a:cubicBezTo>
                    <a:pt x="5788" y="2045090"/>
                    <a:pt x="0" y="2031117"/>
                    <a:pt x="0" y="2016546"/>
                  </a:cubicBezTo>
                  <a:lnTo>
                    <a:pt x="0" y="54937"/>
                  </a:lnTo>
                  <a:cubicBezTo>
                    <a:pt x="0" y="40367"/>
                    <a:pt x="5788" y="26393"/>
                    <a:pt x="16091" y="16091"/>
                  </a:cubicBezTo>
                  <a:cubicBezTo>
                    <a:pt x="26393" y="5788"/>
                    <a:pt x="40367" y="0"/>
                    <a:pt x="54937" y="0"/>
                  </a:cubicBezTo>
                  <a:close/>
                </a:path>
              </a:pathLst>
            </a:custGeom>
            <a:solidFill>
              <a:srgbClr val="FFFFFF"/>
            </a:solidFill>
          </p:spPr>
        </p:sp>
        <p:sp>
          <p:nvSpPr>
            <p:cNvPr name="TextBox 7" id="7"/>
            <p:cNvSpPr txBox="true"/>
            <p:nvPr/>
          </p:nvSpPr>
          <p:spPr>
            <a:xfrm>
              <a:off x="0" y="47625"/>
              <a:ext cx="4154253" cy="2023858"/>
            </a:xfrm>
            <a:prstGeom prst="rect">
              <a:avLst/>
            </a:prstGeom>
          </p:spPr>
          <p:txBody>
            <a:bodyPr anchor="ctr" rtlCol="false" tIns="45387" lIns="45387" bIns="45387" rIns="45387"/>
            <a:lstStyle/>
            <a:p>
              <a:pPr algn="ctr">
                <a:lnSpc>
                  <a:spcPts val="2525"/>
                </a:lnSpc>
              </a:pPr>
            </a:p>
          </p:txBody>
        </p:sp>
      </p:grpSp>
      <p:grpSp>
        <p:nvGrpSpPr>
          <p:cNvPr name="Group 8" id="8"/>
          <p:cNvGrpSpPr/>
          <p:nvPr/>
        </p:nvGrpSpPr>
        <p:grpSpPr>
          <a:xfrm rot="0">
            <a:off x="14276217" y="5483694"/>
            <a:ext cx="3412647" cy="3937337"/>
            <a:chOff x="0" y="0"/>
            <a:chExt cx="4550196" cy="5249783"/>
          </a:xfrm>
        </p:grpSpPr>
        <p:grpSp>
          <p:nvGrpSpPr>
            <p:cNvPr name="Group 9" id="9"/>
            <p:cNvGrpSpPr/>
            <p:nvPr/>
          </p:nvGrpSpPr>
          <p:grpSpPr>
            <a:xfrm rot="0">
              <a:off x="923508" y="542079"/>
              <a:ext cx="2324310" cy="4707704"/>
              <a:chOff x="0" y="0"/>
              <a:chExt cx="660400" cy="1337588"/>
            </a:xfrm>
          </p:grpSpPr>
          <p:sp>
            <p:nvSpPr>
              <p:cNvPr name="Freeform 10" id="10"/>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1"/>
              </a:solidFill>
            </p:spPr>
          </p:sp>
          <p:sp>
            <p:nvSpPr>
              <p:cNvPr name="TextBox 11" id="11"/>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12" id="12"/>
            <p:cNvSpPr/>
            <p:nvPr/>
          </p:nvSpPr>
          <p:spPr>
            <a:xfrm flipH="false" flipV="false" rot="0">
              <a:off x="2639127" y="0"/>
              <a:ext cx="1351882" cy="2005457"/>
            </a:xfrm>
            <a:custGeom>
              <a:avLst/>
              <a:gdLst/>
              <a:ahLst/>
              <a:cxnLst/>
              <a:rect r="r" b="b" t="t" l="l"/>
              <a:pathLst>
                <a:path h="2005457" w="1351882">
                  <a:moveTo>
                    <a:pt x="0" y="0"/>
                  </a:moveTo>
                  <a:lnTo>
                    <a:pt x="1351882" y="0"/>
                  </a:lnTo>
                  <a:lnTo>
                    <a:pt x="1351882" y="2005457"/>
                  </a:lnTo>
                  <a:lnTo>
                    <a:pt x="0" y="2005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639127" y="3305990"/>
              <a:ext cx="1911069" cy="1943792"/>
            </a:xfrm>
            <a:custGeom>
              <a:avLst/>
              <a:gdLst/>
              <a:ahLst/>
              <a:cxnLst/>
              <a:rect r="r" b="b" t="t" l="l"/>
              <a:pathLst>
                <a:path h="1943792" w="1911069">
                  <a:moveTo>
                    <a:pt x="0" y="0"/>
                  </a:moveTo>
                  <a:lnTo>
                    <a:pt x="1911069" y="0"/>
                  </a:lnTo>
                  <a:lnTo>
                    <a:pt x="1911069" y="1943793"/>
                  </a:lnTo>
                  <a:lnTo>
                    <a:pt x="0" y="1943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3402768"/>
              <a:ext cx="1847015" cy="1847015"/>
            </a:xfrm>
            <a:custGeom>
              <a:avLst/>
              <a:gdLst/>
              <a:ahLst/>
              <a:cxnLst/>
              <a:rect r="r" b="b" t="t" l="l"/>
              <a:pathLst>
                <a:path h="1847015" w="1847015">
                  <a:moveTo>
                    <a:pt x="0" y="0"/>
                  </a:moveTo>
                  <a:lnTo>
                    <a:pt x="1847015" y="0"/>
                  </a:lnTo>
                  <a:lnTo>
                    <a:pt x="1847015" y="1847015"/>
                  </a:lnTo>
                  <a:lnTo>
                    <a:pt x="0" y="1847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5" id="15"/>
          <p:cNvGrpSpPr/>
          <p:nvPr/>
        </p:nvGrpSpPr>
        <p:grpSpPr>
          <a:xfrm rot="0">
            <a:off x="581946" y="1023257"/>
            <a:ext cx="1535642" cy="153564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17" id="17"/>
            <p:cNvSpPr txBox="true"/>
            <p:nvPr/>
          </p:nvSpPr>
          <p:spPr>
            <a:xfrm>
              <a:off x="76200" y="114300"/>
              <a:ext cx="660400" cy="622300"/>
            </a:xfrm>
            <a:prstGeom prst="rect">
              <a:avLst/>
            </a:prstGeom>
          </p:spPr>
          <p:txBody>
            <a:bodyPr anchor="ctr" rtlCol="false" tIns="41226" lIns="41226" bIns="41226" rIns="41226"/>
            <a:lstStyle/>
            <a:p>
              <a:pPr algn="ctr">
                <a:lnSpc>
                  <a:spcPts val="2186"/>
                </a:lnSpc>
              </a:pPr>
            </a:p>
          </p:txBody>
        </p:sp>
      </p:grpSp>
      <p:sp>
        <p:nvSpPr>
          <p:cNvPr name="Freeform 18" id="18"/>
          <p:cNvSpPr/>
          <p:nvPr/>
        </p:nvSpPr>
        <p:spPr>
          <a:xfrm flipH="false" flipV="false" rot="-10800000">
            <a:off x="581946" y="2551585"/>
            <a:ext cx="1535642" cy="1561937"/>
          </a:xfrm>
          <a:custGeom>
            <a:avLst/>
            <a:gdLst/>
            <a:ahLst/>
            <a:cxnLst/>
            <a:rect r="r" b="b" t="t" l="l"/>
            <a:pathLst>
              <a:path h="1561937" w="1535642">
                <a:moveTo>
                  <a:pt x="0" y="0"/>
                </a:moveTo>
                <a:lnTo>
                  <a:pt x="1535642" y="0"/>
                </a:lnTo>
                <a:lnTo>
                  <a:pt x="1535642" y="1561937"/>
                </a:lnTo>
                <a:lnTo>
                  <a:pt x="0" y="15619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735373" y="2393984"/>
            <a:ext cx="942174" cy="94217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1" id="21"/>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22" id="22"/>
          <p:cNvSpPr/>
          <p:nvPr/>
        </p:nvSpPr>
        <p:spPr>
          <a:xfrm flipH="false" flipV="false" rot="0">
            <a:off x="2117588" y="1023257"/>
            <a:ext cx="1535642" cy="1535642"/>
          </a:xfrm>
          <a:custGeom>
            <a:avLst/>
            <a:gdLst/>
            <a:ahLst/>
            <a:cxnLst/>
            <a:rect r="r" b="b" t="t" l="l"/>
            <a:pathLst>
              <a:path h="1535642" w="1535642">
                <a:moveTo>
                  <a:pt x="0" y="0"/>
                </a:moveTo>
                <a:lnTo>
                  <a:pt x="1535642" y="0"/>
                </a:lnTo>
                <a:lnTo>
                  <a:pt x="1535642" y="1535642"/>
                </a:lnTo>
                <a:lnTo>
                  <a:pt x="0" y="15356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3" id="23"/>
          <p:cNvGrpSpPr/>
          <p:nvPr/>
        </p:nvGrpSpPr>
        <p:grpSpPr>
          <a:xfrm rot="0">
            <a:off x="1206460" y="8583460"/>
            <a:ext cx="942174" cy="94217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5" id="25"/>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TextBox 26" id="26"/>
          <p:cNvSpPr txBox="true"/>
          <p:nvPr/>
        </p:nvSpPr>
        <p:spPr>
          <a:xfrm rot="0">
            <a:off x="4301569" y="819150"/>
            <a:ext cx="11605202" cy="1314450"/>
          </a:xfrm>
          <a:prstGeom prst="rect">
            <a:avLst/>
          </a:prstGeom>
        </p:spPr>
        <p:txBody>
          <a:bodyPr anchor="t" rtlCol="false" tIns="0" lIns="0" bIns="0" rIns="0">
            <a:spAutoFit/>
          </a:bodyPr>
          <a:lstStyle/>
          <a:p>
            <a:pPr algn="l">
              <a:lnSpc>
                <a:spcPts val="8769"/>
              </a:lnSpc>
            </a:pPr>
            <a:r>
              <a:rPr lang="en-US" sz="7307" b="true">
                <a:solidFill>
                  <a:srgbClr val="203162"/>
                </a:solidFill>
                <a:latin typeface="Agrandir Bold"/>
                <a:ea typeface="Agrandir Bold"/>
                <a:cs typeface="Agrandir Bold"/>
                <a:sym typeface="Agrandir Bold"/>
              </a:rPr>
              <a:t>Business Recomendation</a:t>
            </a:r>
          </a:p>
        </p:txBody>
      </p:sp>
      <p:grpSp>
        <p:nvGrpSpPr>
          <p:cNvPr name="Group 27" id="27"/>
          <p:cNvGrpSpPr/>
          <p:nvPr/>
        </p:nvGrpSpPr>
        <p:grpSpPr>
          <a:xfrm rot="0">
            <a:off x="15406528" y="530206"/>
            <a:ext cx="2150490" cy="498494"/>
            <a:chOff x="0" y="0"/>
            <a:chExt cx="2867320" cy="664659"/>
          </a:xfrm>
        </p:grpSpPr>
        <p:sp>
          <p:nvSpPr>
            <p:cNvPr name="TextBox 28" id="28"/>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
        <p:nvSpPr>
          <p:cNvPr name="TextBox 29" id="29"/>
          <p:cNvSpPr txBox="true"/>
          <p:nvPr/>
        </p:nvSpPr>
        <p:spPr>
          <a:xfrm rot="0">
            <a:off x="2545215" y="2983349"/>
            <a:ext cx="13087232" cy="1757045"/>
          </a:xfrm>
          <a:prstGeom prst="rect">
            <a:avLst/>
          </a:prstGeom>
        </p:spPr>
        <p:txBody>
          <a:bodyPr anchor="t" rtlCol="false" tIns="0" lIns="0" bIns="0" rIns="0">
            <a:spAutoFit/>
          </a:bodyPr>
          <a:lstStyle/>
          <a:p>
            <a:pPr algn="l">
              <a:lnSpc>
                <a:spcPts val="2379"/>
              </a:lnSpc>
            </a:pPr>
            <a:r>
              <a:rPr lang="en-US" sz="1699">
                <a:solidFill>
                  <a:srgbClr val="203162"/>
                </a:solidFill>
                <a:latin typeface="Canva Sans"/>
                <a:ea typeface="Canva Sans"/>
                <a:cs typeface="Canva Sans"/>
                <a:sym typeface="Canva Sans"/>
              </a:rPr>
              <a:t>Default:</a:t>
            </a:r>
          </a:p>
          <a:p>
            <a:pPr algn="l" marL="367029" indent="-183514" lvl="1">
              <a:lnSpc>
                <a:spcPts val="2379"/>
              </a:lnSpc>
              <a:buFont typeface="Arial"/>
              <a:buChar char="•"/>
            </a:pPr>
            <a:r>
              <a:rPr lang="en-US" sz="1699">
                <a:solidFill>
                  <a:srgbClr val="203162"/>
                </a:solidFill>
                <a:latin typeface="Canva Sans"/>
                <a:ea typeface="Canva Sans"/>
                <a:cs typeface="Canva Sans"/>
                <a:sym typeface="Canva Sans"/>
              </a:rPr>
              <a:t>Penilaian score perlu memberikan bobot lebih pada </a:t>
            </a:r>
            <a:r>
              <a:rPr lang="en-US" b="true" sz="1699">
                <a:solidFill>
                  <a:srgbClr val="203162"/>
                </a:solidFill>
                <a:latin typeface="Canva Sans Bold"/>
                <a:ea typeface="Canva Sans Bold"/>
                <a:cs typeface="Canva Sans Bold"/>
                <a:sym typeface="Canva Sans Bold"/>
              </a:rPr>
              <a:t>AMT_GOODS_PRICE, EXT_SOURCE_MEAN, </a:t>
            </a:r>
            <a:r>
              <a:rPr lang="en-US" sz="1699">
                <a:solidFill>
                  <a:srgbClr val="203162"/>
                </a:solidFill>
                <a:latin typeface="Canva Sans"/>
                <a:ea typeface="Canva Sans"/>
                <a:cs typeface="Canva Sans"/>
                <a:sym typeface="Canva Sans"/>
              </a:rPr>
              <a:t>dan</a:t>
            </a:r>
            <a:r>
              <a:rPr lang="en-US" b="true" sz="1699">
                <a:solidFill>
                  <a:srgbClr val="203162"/>
                </a:solidFill>
                <a:latin typeface="Canva Sans Bold"/>
                <a:ea typeface="Canva Sans Bold"/>
                <a:cs typeface="Canva Sans Bold"/>
                <a:sym typeface="Canva Sans Bold"/>
              </a:rPr>
              <a:t> DEBT_TO_INCOME</a:t>
            </a:r>
            <a:r>
              <a:rPr lang="en-US" sz="1699">
                <a:solidFill>
                  <a:srgbClr val="203162"/>
                </a:solidFill>
                <a:latin typeface="Canva Sans"/>
                <a:ea typeface="Canva Sans"/>
                <a:cs typeface="Canva Sans"/>
                <a:sym typeface="Canva Sans"/>
              </a:rPr>
              <a:t> karena hal ini </a:t>
            </a:r>
            <a:r>
              <a:rPr lang="en-US" b="true" sz="1699">
                <a:solidFill>
                  <a:srgbClr val="203162"/>
                </a:solidFill>
                <a:latin typeface="Canva Sans Bold"/>
                <a:ea typeface="Canva Sans Bold"/>
                <a:cs typeface="Canva Sans Bold"/>
                <a:sym typeface="Canva Sans Bold"/>
              </a:rPr>
              <a:t>penting </a:t>
            </a:r>
            <a:r>
              <a:rPr lang="en-US" sz="1699">
                <a:solidFill>
                  <a:srgbClr val="203162"/>
                </a:solidFill>
                <a:latin typeface="Canva Sans"/>
                <a:ea typeface="Canva Sans"/>
                <a:cs typeface="Canva Sans"/>
                <a:sym typeface="Canva Sans"/>
              </a:rPr>
              <a:t>dalam </a:t>
            </a:r>
            <a:r>
              <a:rPr lang="en-US" b="true" sz="1699">
                <a:solidFill>
                  <a:srgbClr val="203162"/>
                </a:solidFill>
                <a:latin typeface="Canva Sans Bold"/>
                <a:ea typeface="Canva Sans Bold"/>
                <a:cs typeface="Canva Sans Bold"/>
                <a:sym typeface="Canva Sans Bold"/>
              </a:rPr>
              <a:t>memprediksi seseorang gagal bayar atau tidak</a:t>
            </a:r>
            <a:r>
              <a:rPr lang="en-US" sz="1699">
                <a:solidFill>
                  <a:srgbClr val="203162"/>
                </a:solidFill>
                <a:latin typeface="Canva Sans"/>
                <a:ea typeface="Canva Sans"/>
                <a:cs typeface="Canva Sans"/>
                <a:sym typeface="Canva Sans"/>
              </a:rPr>
              <a:t>.</a:t>
            </a:r>
          </a:p>
          <a:p>
            <a:pPr algn="l" marL="367029" indent="-183514" lvl="1">
              <a:lnSpc>
                <a:spcPts val="2379"/>
              </a:lnSpc>
              <a:buFont typeface="Arial"/>
              <a:buChar char="•"/>
            </a:pPr>
            <a:r>
              <a:rPr lang="en-US" sz="1699">
                <a:solidFill>
                  <a:srgbClr val="203162"/>
                </a:solidFill>
                <a:latin typeface="Canva Sans"/>
                <a:ea typeface="Canva Sans"/>
                <a:cs typeface="Canva Sans"/>
                <a:sym typeface="Canva Sans"/>
              </a:rPr>
              <a:t>Mengembangkan </a:t>
            </a:r>
            <a:r>
              <a:rPr lang="en-US" b="true" sz="1699">
                <a:solidFill>
                  <a:srgbClr val="203162"/>
                </a:solidFill>
                <a:latin typeface="Canva Sans Bold"/>
                <a:ea typeface="Canva Sans Bold"/>
                <a:cs typeface="Canva Sans Bold"/>
                <a:sym typeface="Canva Sans Bold"/>
              </a:rPr>
              <a:t>risk-based pricing </a:t>
            </a:r>
            <a:r>
              <a:rPr lang="en-US" sz="1699">
                <a:solidFill>
                  <a:srgbClr val="203162"/>
                </a:solidFill>
                <a:latin typeface="Canva Sans"/>
                <a:ea typeface="Canva Sans"/>
                <a:cs typeface="Canva Sans"/>
                <a:sym typeface="Canva Sans"/>
              </a:rPr>
              <a:t>untuk menentukan </a:t>
            </a:r>
            <a:r>
              <a:rPr lang="en-US" b="true" sz="1699">
                <a:solidFill>
                  <a:srgbClr val="203162"/>
                </a:solidFill>
                <a:latin typeface="Canva Sans Bold"/>
                <a:ea typeface="Canva Sans Bold"/>
                <a:cs typeface="Canva Sans Bold"/>
                <a:sym typeface="Canva Sans Bold"/>
              </a:rPr>
              <a:t>suku bunga </a:t>
            </a:r>
            <a:r>
              <a:rPr lang="en-US" sz="1699">
                <a:solidFill>
                  <a:srgbClr val="203162"/>
                </a:solidFill>
                <a:latin typeface="Canva Sans"/>
                <a:ea typeface="Canva Sans"/>
                <a:cs typeface="Canva Sans"/>
                <a:sym typeface="Canva Sans"/>
              </a:rPr>
              <a:t>berdasarkan customer risk.</a:t>
            </a:r>
          </a:p>
          <a:p>
            <a:pPr algn="l" marL="367029" indent="-183514" lvl="1">
              <a:lnSpc>
                <a:spcPts val="2379"/>
              </a:lnSpc>
              <a:buFont typeface="Arial"/>
              <a:buChar char="•"/>
            </a:pPr>
            <a:r>
              <a:rPr lang="en-US" sz="1699">
                <a:solidFill>
                  <a:srgbClr val="203162"/>
                </a:solidFill>
                <a:latin typeface="Canva Sans"/>
                <a:ea typeface="Canva Sans"/>
                <a:cs typeface="Canva Sans"/>
                <a:sym typeface="Canva Sans"/>
              </a:rPr>
              <a:t>Melakukan </a:t>
            </a:r>
            <a:r>
              <a:rPr lang="en-US" b="true" sz="1699">
                <a:solidFill>
                  <a:srgbClr val="203162"/>
                </a:solidFill>
                <a:latin typeface="Canva Sans Bold"/>
                <a:ea typeface="Canva Sans Bold"/>
                <a:cs typeface="Canva Sans Bold"/>
                <a:sym typeface="Canva Sans Bold"/>
              </a:rPr>
              <a:t>m</a:t>
            </a:r>
            <a:r>
              <a:rPr lang="en-US" b="true" sz="1699">
                <a:solidFill>
                  <a:srgbClr val="203162"/>
                </a:solidFill>
                <a:latin typeface="Canva Sans Bold"/>
                <a:ea typeface="Canva Sans Bold"/>
                <a:cs typeface="Canva Sans Bold"/>
                <a:sym typeface="Canva Sans Bold"/>
              </a:rPr>
              <a:t>onitoring </a:t>
            </a:r>
            <a:r>
              <a:rPr lang="en-US" sz="1699">
                <a:solidFill>
                  <a:srgbClr val="203162"/>
                </a:solidFill>
                <a:latin typeface="Canva Sans"/>
                <a:ea typeface="Canva Sans"/>
                <a:cs typeface="Canva Sans"/>
                <a:sym typeface="Canva Sans"/>
              </a:rPr>
              <a:t>untuk melihat default rate dan profit margins untuk setiap </a:t>
            </a:r>
            <a:r>
              <a:rPr lang="en-US" b="true" sz="1699">
                <a:solidFill>
                  <a:srgbClr val="203162"/>
                </a:solidFill>
                <a:latin typeface="Canva Sans Bold"/>
                <a:ea typeface="Canva Sans Bold"/>
                <a:cs typeface="Canva Sans Bold"/>
                <a:sym typeface="Canva Sans Bold"/>
              </a:rPr>
              <a:t>4 bulan</a:t>
            </a:r>
            <a:r>
              <a:rPr lang="en-US" sz="1699">
                <a:solidFill>
                  <a:srgbClr val="203162"/>
                </a:solidFill>
                <a:latin typeface="Canva Sans"/>
                <a:ea typeface="Canva Sans"/>
                <a:cs typeface="Canva Sans"/>
                <a:sym typeface="Canva Sans"/>
              </a:rPr>
              <a:t>.</a:t>
            </a:r>
          </a:p>
          <a:p>
            <a:pPr algn="l">
              <a:lnSpc>
                <a:spcPts val="2379"/>
              </a:lnSpc>
            </a:pPr>
          </a:p>
        </p:txBody>
      </p:sp>
      <p:sp>
        <p:nvSpPr>
          <p:cNvPr name="TextBox 30" id="30"/>
          <p:cNvSpPr txBox="true"/>
          <p:nvPr/>
        </p:nvSpPr>
        <p:spPr>
          <a:xfrm rot="0">
            <a:off x="2545215" y="4711819"/>
            <a:ext cx="13087232" cy="871220"/>
          </a:xfrm>
          <a:prstGeom prst="rect">
            <a:avLst/>
          </a:prstGeom>
        </p:spPr>
        <p:txBody>
          <a:bodyPr anchor="t" rtlCol="false" tIns="0" lIns="0" bIns="0" rIns="0">
            <a:spAutoFit/>
          </a:bodyPr>
          <a:lstStyle/>
          <a:p>
            <a:pPr algn="l">
              <a:lnSpc>
                <a:spcPts val="2379"/>
              </a:lnSpc>
            </a:pPr>
            <a:r>
              <a:rPr lang="en-US" sz="1699">
                <a:solidFill>
                  <a:srgbClr val="203162"/>
                </a:solidFill>
                <a:latin typeface="Canva Sans"/>
                <a:ea typeface="Canva Sans"/>
                <a:cs typeface="Canva Sans"/>
                <a:sym typeface="Canva Sans"/>
              </a:rPr>
              <a:t>saran saat proses monitoring:</a:t>
            </a:r>
          </a:p>
          <a:p>
            <a:pPr algn="l" marL="367029" indent="-183514" lvl="1">
              <a:lnSpc>
                <a:spcPts val="2379"/>
              </a:lnSpc>
              <a:buFont typeface="Arial"/>
              <a:buChar char="•"/>
            </a:pPr>
            <a:r>
              <a:rPr lang="en-US" sz="1699">
                <a:solidFill>
                  <a:srgbClr val="203162"/>
                </a:solidFill>
                <a:latin typeface="Canva Sans"/>
                <a:ea typeface="Canva Sans"/>
                <a:cs typeface="Canva Sans"/>
                <a:sym typeface="Canva Sans"/>
              </a:rPr>
              <a:t>Menerapkan sistem auto reminder melalui email, WhatsApp, dan notifikasi di smartphone.</a:t>
            </a:r>
          </a:p>
          <a:p>
            <a:pPr algn="l" marL="367029" indent="-183514" lvl="1">
              <a:lnSpc>
                <a:spcPts val="2379"/>
              </a:lnSpc>
              <a:buFont typeface="Arial"/>
              <a:buChar char="•"/>
            </a:pPr>
            <a:r>
              <a:rPr lang="en-US" sz="1699">
                <a:solidFill>
                  <a:srgbClr val="203162"/>
                </a:solidFill>
                <a:latin typeface="Canva Sans"/>
                <a:ea typeface="Canva Sans"/>
                <a:cs typeface="Canva Sans"/>
                <a:sym typeface="Canva Sans"/>
              </a:rPr>
              <a:t>Early detection dan warning untuk customer yg telat bayar 3 kali</a:t>
            </a:r>
          </a:p>
        </p:txBody>
      </p:sp>
      <p:sp>
        <p:nvSpPr>
          <p:cNvPr name="TextBox 31" id="31"/>
          <p:cNvSpPr txBox="true"/>
          <p:nvPr/>
        </p:nvSpPr>
        <p:spPr>
          <a:xfrm rot="0">
            <a:off x="2545215" y="6013320"/>
            <a:ext cx="11731002" cy="2347595"/>
          </a:xfrm>
          <a:prstGeom prst="rect">
            <a:avLst/>
          </a:prstGeom>
        </p:spPr>
        <p:txBody>
          <a:bodyPr anchor="t" rtlCol="false" tIns="0" lIns="0" bIns="0" rIns="0">
            <a:spAutoFit/>
          </a:bodyPr>
          <a:lstStyle/>
          <a:p>
            <a:pPr algn="l">
              <a:lnSpc>
                <a:spcPts val="2379"/>
              </a:lnSpc>
            </a:pPr>
            <a:r>
              <a:rPr lang="en-US" sz="1699">
                <a:solidFill>
                  <a:srgbClr val="203162"/>
                </a:solidFill>
                <a:latin typeface="Canva Sans"/>
                <a:ea typeface="Canva Sans"/>
                <a:cs typeface="Canva Sans"/>
                <a:sym typeface="Canva Sans"/>
              </a:rPr>
              <a:t>Rekomendasi setelah 4 bulan pemantauan:</a:t>
            </a:r>
          </a:p>
          <a:p>
            <a:pPr algn="l">
              <a:lnSpc>
                <a:spcPts val="2379"/>
              </a:lnSpc>
            </a:pPr>
            <a:r>
              <a:rPr lang="en-US" sz="1699">
                <a:solidFill>
                  <a:srgbClr val="203162"/>
                </a:solidFill>
                <a:latin typeface="Canva Sans"/>
                <a:ea typeface="Canva Sans"/>
                <a:cs typeface="Canva Sans"/>
                <a:sym typeface="Canva Sans"/>
              </a:rPr>
              <a:t>Jika </a:t>
            </a:r>
            <a:r>
              <a:rPr lang="en-US" sz="1699" b="true">
                <a:solidFill>
                  <a:srgbClr val="203162"/>
                </a:solidFill>
                <a:latin typeface="Canva Sans Bold"/>
                <a:ea typeface="Canva Sans Bold"/>
                <a:cs typeface="Canva Sans Bold"/>
                <a:sym typeface="Canva Sans Bold"/>
              </a:rPr>
              <a:t>Tingkat Default Rate Meningkat</a:t>
            </a:r>
            <a:r>
              <a:rPr lang="en-US" sz="1699">
                <a:solidFill>
                  <a:srgbClr val="203162"/>
                </a:solidFill>
                <a:latin typeface="Canva Sans"/>
                <a:ea typeface="Canva Sans"/>
                <a:cs typeface="Canva Sans"/>
                <a:sym typeface="Canva Sans"/>
              </a:rPr>
              <a:t>:</a:t>
            </a:r>
          </a:p>
          <a:p>
            <a:pPr algn="l" marL="367029" indent="-183514" lvl="1">
              <a:lnSpc>
                <a:spcPts val="2379"/>
              </a:lnSpc>
              <a:buFont typeface="Arial"/>
              <a:buChar char="•"/>
            </a:pPr>
            <a:r>
              <a:rPr lang="en-US" sz="1699">
                <a:solidFill>
                  <a:srgbClr val="203162"/>
                </a:solidFill>
                <a:latin typeface="Canva Sans"/>
                <a:ea typeface="Canva Sans"/>
                <a:cs typeface="Canva Sans"/>
                <a:sym typeface="Canva Sans"/>
              </a:rPr>
              <a:t>Tetapkan batas kredit sesuai dengan kemampuan pelanggan.</a:t>
            </a:r>
          </a:p>
          <a:p>
            <a:pPr algn="l" marL="367029" indent="-183514" lvl="1">
              <a:lnSpc>
                <a:spcPts val="2379"/>
              </a:lnSpc>
              <a:buFont typeface="Arial"/>
              <a:buChar char="•"/>
            </a:pPr>
            <a:r>
              <a:rPr lang="en-US" sz="1699">
                <a:solidFill>
                  <a:srgbClr val="203162"/>
                </a:solidFill>
                <a:latin typeface="Canva Sans"/>
                <a:ea typeface="Canva Sans"/>
                <a:cs typeface="Canva Sans"/>
                <a:sym typeface="Canva Sans"/>
              </a:rPr>
              <a:t>Kurangi aktivitas pemberian pinjaman kepada pelanggan dengan risiko tinggi.</a:t>
            </a:r>
          </a:p>
          <a:p>
            <a:pPr algn="l">
              <a:lnSpc>
                <a:spcPts val="2379"/>
              </a:lnSpc>
            </a:pPr>
            <a:r>
              <a:rPr lang="en-US" sz="1699">
                <a:solidFill>
                  <a:srgbClr val="203162"/>
                </a:solidFill>
                <a:latin typeface="Canva Sans"/>
                <a:ea typeface="Canva Sans"/>
                <a:cs typeface="Canva Sans"/>
                <a:sym typeface="Canva Sans"/>
              </a:rPr>
              <a:t>Jika </a:t>
            </a:r>
            <a:r>
              <a:rPr lang="en-US" sz="1699" b="true">
                <a:solidFill>
                  <a:srgbClr val="203162"/>
                </a:solidFill>
                <a:latin typeface="Canva Sans Bold"/>
                <a:ea typeface="Canva Sans Bold"/>
                <a:cs typeface="Canva Sans Bold"/>
                <a:sym typeface="Canva Sans Bold"/>
              </a:rPr>
              <a:t>Tingkat Default Rate Menurun</a:t>
            </a:r>
            <a:r>
              <a:rPr lang="en-US" sz="1699">
                <a:solidFill>
                  <a:srgbClr val="203162"/>
                </a:solidFill>
                <a:latin typeface="Canva Sans"/>
                <a:ea typeface="Canva Sans"/>
                <a:cs typeface="Canva Sans"/>
                <a:sym typeface="Canva Sans"/>
              </a:rPr>
              <a:t>:</a:t>
            </a:r>
          </a:p>
          <a:p>
            <a:pPr algn="l" marL="367029" indent="-183514" lvl="1">
              <a:lnSpc>
                <a:spcPts val="2379"/>
              </a:lnSpc>
              <a:buFont typeface="Arial"/>
              <a:buChar char="•"/>
            </a:pPr>
            <a:r>
              <a:rPr lang="en-US" sz="1699">
                <a:solidFill>
                  <a:srgbClr val="203162"/>
                </a:solidFill>
                <a:latin typeface="Canva Sans"/>
                <a:ea typeface="Canva Sans"/>
                <a:cs typeface="Canva Sans"/>
                <a:sym typeface="Canva Sans"/>
              </a:rPr>
              <a:t>Tawarkan produk keuangan lain kepada pelanggan yang selalu membayar tepat waktu.</a:t>
            </a:r>
          </a:p>
          <a:p>
            <a:pPr algn="l" marL="367029" indent="-183514" lvl="1">
              <a:lnSpc>
                <a:spcPts val="2379"/>
              </a:lnSpc>
              <a:buFont typeface="Arial"/>
              <a:buChar char="•"/>
            </a:pPr>
            <a:r>
              <a:rPr lang="en-US" sz="1699">
                <a:solidFill>
                  <a:srgbClr val="203162"/>
                </a:solidFill>
                <a:latin typeface="Canva Sans"/>
                <a:ea typeface="Canva Sans"/>
                <a:cs typeface="Canva Sans"/>
                <a:sym typeface="Canva Sans"/>
              </a:rPr>
              <a:t>Berikan promosi, seperti pengajuan pinjaman jangka panjang dengan manfaat tambahan, seperti pembebasan biaya tahunan.</a:t>
            </a:r>
          </a:p>
        </p:txBody>
      </p:sp>
    </p:spTree>
  </p:cSld>
  <p:clrMapOvr>
    <a:masterClrMapping/>
  </p:clrMapOvr>
  <p:transition spd="slow">
    <p:fade/>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sp>
        <p:nvSpPr>
          <p:cNvPr name="TextBox 2" id="2"/>
          <p:cNvSpPr txBox="true"/>
          <p:nvPr/>
        </p:nvSpPr>
        <p:spPr>
          <a:xfrm rot="0">
            <a:off x="3341399" y="819150"/>
            <a:ext cx="11605202" cy="1314450"/>
          </a:xfrm>
          <a:prstGeom prst="rect">
            <a:avLst/>
          </a:prstGeom>
        </p:spPr>
        <p:txBody>
          <a:bodyPr anchor="t" rtlCol="false" tIns="0" lIns="0" bIns="0" rIns="0">
            <a:spAutoFit/>
          </a:bodyPr>
          <a:lstStyle/>
          <a:p>
            <a:pPr algn="ctr">
              <a:lnSpc>
                <a:spcPts val="8769"/>
              </a:lnSpc>
            </a:pPr>
            <a:r>
              <a:rPr lang="en-US" b="true" sz="7307">
                <a:solidFill>
                  <a:srgbClr val="203162"/>
                </a:solidFill>
                <a:latin typeface="Agrandir Bold"/>
                <a:ea typeface="Agrandir Bold"/>
                <a:cs typeface="Agrandir Bold"/>
                <a:sym typeface="Agrandir Bold"/>
              </a:rPr>
              <a:t>THANK YOU</a:t>
            </a:r>
          </a:p>
        </p:txBody>
      </p:sp>
      <p:sp>
        <p:nvSpPr>
          <p:cNvPr name="TextBox 3" id="3"/>
          <p:cNvSpPr txBox="true"/>
          <p:nvPr/>
        </p:nvSpPr>
        <p:spPr>
          <a:xfrm rot="0">
            <a:off x="3341399" y="2386705"/>
            <a:ext cx="11605202" cy="847725"/>
          </a:xfrm>
          <a:prstGeom prst="rect">
            <a:avLst/>
          </a:prstGeom>
        </p:spPr>
        <p:txBody>
          <a:bodyPr anchor="t" rtlCol="false" tIns="0" lIns="0" bIns="0" rIns="0">
            <a:spAutoFit/>
          </a:bodyPr>
          <a:lstStyle/>
          <a:p>
            <a:pPr algn="ctr">
              <a:lnSpc>
                <a:spcPts val="5759"/>
              </a:lnSpc>
            </a:pPr>
            <a:r>
              <a:rPr lang="en-US" b="true" sz="4800">
                <a:solidFill>
                  <a:srgbClr val="203162"/>
                </a:solidFill>
                <a:latin typeface="Agrandir Bold"/>
                <a:ea typeface="Agrandir Bold"/>
                <a:cs typeface="Agrandir Bold"/>
                <a:sym typeface="Agrandir Bold"/>
              </a:rPr>
              <a:t>You can reach us to:</a:t>
            </a:r>
          </a:p>
        </p:txBody>
      </p:sp>
      <p:sp>
        <p:nvSpPr>
          <p:cNvPr name="TextBox 4" id="4"/>
          <p:cNvSpPr txBox="true"/>
          <p:nvPr/>
        </p:nvSpPr>
        <p:spPr>
          <a:xfrm rot="0">
            <a:off x="1028700" y="3529705"/>
            <a:ext cx="11605202" cy="8467725"/>
          </a:xfrm>
          <a:prstGeom prst="rect">
            <a:avLst/>
          </a:prstGeom>
        </p:spPr>
        <p:txBody>
          <a:bodyPr anchor="t" rtlCol="false" tIns="0" lIns="0" bIns="0" rIns="0">
            <a:spAutoFit/>
          </a:bodyPr>
          <a:lstStyle/>
          <a:p>
            <a:pPr algn="l" marL="604519" indent="-302260" lvl="1">
              <a:lnSpc>
                <a:spcPts val="3359"/>
              </a:lnSpc>
              <a:buFont typeface="Arial"/>
              <a:buChar char="•"/>
            </a:pPr>
            <a:r>
              <a:rPr lang="en-US" b="true" sz="2799">
                <a:solidFill>
                  <a:srgbClr val="203162"/>
                </a:solidFill>
                <a:latin typeface="Agrandir Bold"/>
                <a:ea typeface="Agrandir Bold"/>
                <a:cs typeface="Agrandir Bold"/>
                <a:sym typeface="Agrandir Bold"/>
              </a:rPr>
              <a:t>Aldi Vibriani: </a:t>
            </a:r>
          </a:p>
          <a:p>
            <a:pPr algn="l" marL="1209039" indent="-403013" lvl="2">
              <a:lnSpc>
                <a:spcPts val="3359"/>
              </a:lnSpc>
              <a:buFont typeface="Arial"/>
              <a:buChar char="⚬"/>
            </a:pPr>
            <a:r>
              <a:rPr lang="en-US" b="true" sz="2799" u="sng">
                <a:solidFill>
                  <a:srgbClr val="203162"/>
                </a:solidFill>
                <a:latin typeface="Agrandir Bold"/>
                <a:ea typeface="Agrandir Bold"/>
                <a:cs typeface="Agrandir Bold"/>
                <a:sym typeface="Agrandir Bold"/>
                <a:hlinkClick r:id="rId2" tooltip="https://www.linkedin.com/in/aldi-vibriani/"/>
              </a:rPr>
              <a:t>https://www.linkedin.com/in/aldi-vibriani/</a:t>
            </a:r>
            <a:r>
              <a:rPr lang="en-US" b="true" sz="2799">
                <a:solidFill>
                  <a:srgbClr val="203162"/>
                </a:solidFill>
                <a:latin typeface="Agrandir Bold"/>
                <a:ea typeface="Agrandir Bold"/>
                <a:cs typeface="Agrandir Bold"/>
                <a:sym typeface="Agrandir Bold"/>
              </a:rPr>
              <a:t> </a:t>
            </a:r>
          </a:p>
          <a:p>
            <a:pPr algn="l" marL="604519" indent="-302260" lvl="1">
              <a:lnSpc>
                <a:spcPts val="3359"/>
              </a:lnSpc>
              <a:buFont typeface="Arial"/>
              <a:buChar char="•"/>
            </a:pPr>
            <a:r>
              <a:rPr lang="en-US" b="true" sz="2799">
                <a:solidFill>
                  <a:srgbClr val="203162"/>
                </a:solidFill>
                <a:latin typeface="Agrandir Bold"/>
                <a:ea typeface="Agrandir Bold"/>
                <a:cs typeface="Agrandir Bold"/>
                <a:sym typeface="Agrandir Bold"/>
              </a:rPr>
              <a:t>Andiny Lusy:</a:t>
            </a:r>
          </a:p>
          <a:p>
            <a:pPr algn="l" marL="1209039" indent="-403013" lvl="2">
              <a:lnSpc>
                <a:spcPts val="3359"/>
              </a:lnSpc>
              <a:buFont typeface="Arial"/>
              <a:buChar char="⚬"/>
            </a:pPr>
            <a:r>
              <a:rPr lang="en-US" b="true" sz="2799">
                <a:solidFill>
                  <a:srgbClr val="203162"/>
                </a:solidFill>
                <a:latin typeface="Agrandir Bold"/>
                <a:ea typeface="Agrandir Bold"/>
                <a:cs typeface="Agrandir Bold"/>
                <a:sym typeface="Agrandir Bold"/>
              </a:rPr>
              <a:t>https://www.linkedin.com/in/andinylusy/</a:t>
            </a:r>
          </a:p>
          <a:p>
            <a:pPr algn="l" marL="604519" indent="-302260" lvl="1">
              <a:lnSpc>
                <a:spcPts val="3359"/>
              </a:lnSpc>
              <a:buFont typeface="Arial"/>
              <a:buChar char="•"/>
            </a:pPr>
            <a:r>
              <a:rPr lang="en-US" b="true" sz="2799">
                <a:solidFill>
                  <a:srgbClr val="203162"/>
                </a:solidFill>
                <a:latin typeface="Agrandir Bold"/>
                <a:ea typeface="Agrandir Bold"/>
                <a:cs typeface="Agrandir Bold"/>
                <a:sym typeface="Agrandir Bold"/>
                <a:hlinkClick r:id="rId3" tooltip="https://www.linkedin.com/in/aldi-vibriani/"/>
              </a:rPr>
              <a:t>Alfriando C Vean</a:t>
            </a:r>
            <a:r>
              <a:rPr lang="en-US" b="true" sz="2799">
                <a:solidFill>
                  <a:srgbClr val="203162"/>
                </a:solidFill>
                <a:latin typeface="Agrandir Bold"/>
                <a:ea typeface="Agrandir Bold"/>
                <a:cs typeface="Agrandir Bold"/>
                <a:sym typeface="Agrandir Bold"/>
              </a:rPr>
              <a:t> </a:t>
            </a:r>
          </a:p>
          <a:p>
            <a:pPr algn="l" marL="1209039" indent="-403013" lvl="2">
              <a:lnSpc>
                <a:spcPts val="3359"/>
              </a:lnSpc>
              <a:buFont typeface="Arial"/>
              <a:buChar char="⚬"/>
            </a:pPr>
            <a:r>
              <a:rPr lang="en-US" b="true" sz="2799" u="sng">
                <a:solidFill>
                  <a:srgbClr val="203162"/>
                </a:solidFill>
                <a:latin typeface="Agrandir Bold"/>
                <a:ea typeface="Agrandir Bold"/>
                <a:cs typeface="Agrandir Bold"/>
                <a:sym typeface="Agrandir Bold"/>
                <a:hlinkClick r:id="rId4" tooltip="https://www.linkedin.com/in/alfriandocvean/"/>
              </a:rPr>
              <a:t>https://www.linkedin.com/in/alfriandocvean/</a:t>
            </a:r>
          </a:p>
          <a:p>
            <a:pPr algn="l" marL="604519" indent="-302260" lvl="1">
              <a:lnSpc>
                <a:spcPts val="3359"/>
              </a:lnSpc>
              <a:buFont typeface="Arial"/>
              <a:buChar char="•"/>
            </a:pPr>
            <a:r>
              <a:rPr lang="en-US" b="true" sz="2799">
                <a:solidFill>
                  <a:srgbClr val="203162"/>
                </a:solidFill>
                <a:latin typeface="Agrandir Bold"/>
                <a:ea typeface="Agrandir Bold"/>
                <a:cs typeface="Agrandir Bold"/>
                <a:sym typeface="Agrandir Bold"/>
              </a:rPr>
              <a:t>David Yudha Prasetya</a:t>
            </a:r>
          </a:p>
          <a:p>
            <a:pPr algn="l" marL="1209039" indent="-403013" lvl="2">
              <a:lnSpc>
                <a:spcPts val="3359"/>
              </a:lnSpc>
              <a:buFont typeface="Arial"/>
              <a:buChar char="⚬"/>
            </a:pPr>
            <a:r>
              <a:rPr lang="en-US" b="true" sz="2799" u="sng">
                <a:solidFill>
                  <a:srgbClr val="203162"/>
                </a:solidFill>
                <a:latin typeface="Agrandir Bold"/>
                <a:ea typeface="Agrandir Bold"/>
                <a:cs typeface="Agrandir Bold"/>
                <a:sym typeface="Agrandir Bold"/>
              </a:rPr>
              <a:t>https://www.linkedin.com/in/davidyudhaprasetya/</a:t>
            </a:r>
          </a:p>
          <a:p>
            <a:pPr algn="l" marL="604519" indent="-302260" lvl="1">
              <a:lnSpc>
                <a:spcPts val="3359"/>
              </a:lnSpc>
              <a:buFont typeface="Arial"/>
              <a:buChar char="•"/>
            </a:pPr>
            <a:r>
              <a:rPr lang="en-US" b="true" sz="2799" u="sng">
                <a:solidFill>
                  <a:srgbClr val="203162"/>
                </a:solidFill>
                <a:latin typeface="Agrandir Bold"/>
                <a:ea typeface="Agrandir Bold"/>
                <a:cs typeface="Agrandir Bold"/>
                <a:sym typeface="Agrandir Bold"/>
              </a:rPr>
              <a:t>Reza Yulhansyah</a:t>
            </a:r>
          </a:p>
          <a:p>
            <a:pPr algn="l" marL="1209039" indent="-403013" lvl="2">
              <a:lnSpc>
                <a:spcPts val="3359"/>
              </a:lnSpc>
              <a:buFont typeface="Arial"/>
              <a:buChar char="⚬"/>
            </a:pPr>
            <a:r>
              <a:rPr lang="en-US" b="true" sz="2799" u="sng">
                <a:solidFill>
                  <a:srgbClr val="203162"/>
                </a:solidFill>
                <a:latin typeface="Agrandir Bold"/>
                <a:ea typeface="Agrandir Bold"/>
                <a:cs typeface="Agrandir Bold"/>
                <a:sym typeface="Agrandir Bold"/>
              </a:rPr>
              <a:t>https://www.linkedin.com/in/reza-yulhansyah/</a:t>
            </a:r>
          </a:p>
          <a:p>
            <a:pPr algn="l" marL="604519" indent="-302260" lvl="1">
              <a:lnSpc>
                <a:spcPts val="3359"/>
              </a:lnSpc>
              <a:buFont typeface="Arial"/>
              <a:buChar char="•"/>
            </a:pPr>
            <a:r>
              <a:rPr lang="en-US" b="true" sz="2799" u="sng">
                <a:solidFill>
                  <a:srgbClr val="203162"/>
                </a:solidFill>
                <a:latin typeface="Agrandir Bold"/>
                <a:ea typeface="Agrandir Bold"/>
                <a:cs typeface="Agrandir Bold"/>
                <a:sym typeface="Agrandir Bold"/>
              </a:rPr>
              <a:t>Ramadhian Ekaputra</a:t>
            </a:r>
          </a:p>
          <a:p>
            <a:pPr algn="l" marL="1209039" indent="-403013" lvl="2">
              <a:lnSpc>
                <a:spcPts val="3359"/>
              </a:lnSpc>
              <a:buFont typeface="Arial"/>
              <a:buChar char="⚬"/>
            </a:pPr>
            <a:r>
              <a:rPr lang="en-US" b="true" sz="2799" u="sng">
                <a:solidFill>
                  <a:srgbClr val="203162"/>
                </a:solidFill>
                <a:latin typeface="Agrandir Bold"/>
                <a:ea typeface="Agrandir Bold"/>
                <a:cs typeface="Agrandir Bold"/>
                <a:sym typeface="Agrandir Bold"/>
              </a:rPr>
              <a:t>https://www.linkedin.com/in/ramadhian-ekaputra/</a:t>
            </a:r>
          </a:p>
          <a:p>
            <a:pPr algn="l" marL="604519" indent="-302260" lvl="1">
              <a:lnSpc>
                <a:spcPts val="3359"/>
              </a:lnSpc>
              <a:buFont typeface="Arial"/>
              <a:buChar char="•"/>
            </a:pPr>
            <a:r>
              <a:rPr lang="en-US" b="true" sz="2799" u="sng">
                <a:solidFill>
                  <a:srgbClr val="203162"/>
                </a:solidFill>
                <a:latin typeface="Agrandir Bold"/>
                <a:ea typeface="Agrandir Bold"/>
                <a:cs typeface="Agrandir Bold"/>
                <a:sym typeface="Agrandir Bold"/>
              </a:rPr>
              <a:t>Nur Alifa Zahra </a:t>
            </a:r>
          </a:p>
          <a:p>
            <a:pPr algn="l" marL="1209039" indent="-403013" lvl="2">
              <a:lnSpc>
                <a:spcPts val="3359"/>
              </a:lnSpc>
              <a:buFont typeface="Arial"/>
              <a:buChar char="⚬"/>
            </a:pPr>
            <a:r>
              <a:rPr lang="en-US" b="true" sz="2799" u="sng">
                <a:solidFill>
                  <a:srgbClr val="203162"/>
                </a:solidFill>
                <a:latin typeface="Agrandir Bold"/>
                <a:ea typeface="Agrandir Bold"/>
                <a:cs typeface="Agrandir Bold"/>
                <a:sym typeface="Agrandir Bold"/>
              </a:rPr>
              <a:t>www.linkedin.com/in/nuralifazahra/</a:t>
            </a:r>
          </a:p>
          <a:p>
            <a:pPr algn="l">
              <a:lnSpc>
                <a:spcPts val="3359"/>
              </a:lnSpc>
            </a:pPr>
          </a:p>
          <a:p>
            <a:pPr algn="l">
              <a:lnSpc>
                <a:spcPts val="3359"/>
              </a:lnSpc>
            </a:pPr>
          </a:p>
          <a:p>
            <a:pPr algn="l">
              <a:lnSpc>
                <a:spcPts val="3359"/>
              </a:lnSpc>
            </a:pPr>
          </a:p>
          <a:p>
            <a:pPr algn="l">
              <a:lnSpc>
                <a:spcPts val="3359"/>
              </a:lnSpc>
            </a:pPr>
          </a:p>
          <a:p>
            <a:pPr algn="l">
              <a:lnSpc>
                <a:spcPts val="3359"/>
              </a:lnSpc>
            </a:pPr>
          </a:p>
          <a:p>
            <a:pPr algn="l">
              <a:lnSpc>
                <a:spcPts val="3359"/>
              </a:lnSpc>
            </a:pPr>
          </a:p>
        </p:txBody>
      </p:sp>
      <p:sp>
        <p:nvSpPr>
          <p:cNvPr name="Freeform 5" id="5"/>
          <p:cNvSpPr/>
          <p:nvPr/>
        </p:nvSpPr>
        <p:spPr>
          <a:xfrm flipH="false" flipV="false" rot="0">
            <a:off x="412825" y="0"/>
            <a:ext cx="2804361" cy="2804361"/>
          </a:xfrm>
          <a:custGeom>
            <a:avLst/>
            <a:gdLst/>
            <a:ahLst/>
            <a:cxnLst/>
            <a:rect r="r" b="b" t="t" l="l"/>
            <a:pathLst>
              <a:path h="2804361" w="2804361">
                <a:moveTo>
                  <a:pt x="0" y="0"/>
                </a:moveTo>
                <a:lnTo>
                  <a:pt x="2804360" y="0"/>
                </a:lnTo>
                <a:lnTo>
                  <a:pt x="2804360" y="2804361"/>
                </a:lnTo>
                <a:lnTo>
                  <a:pt x="0" y="2804361"/>
                </a:lnTo>
                <a:lnTo>
                  <a:pt x="0" y="0"/>
                </a:lnTo>
                <a:close/>
              </a:path>
            </a:pathLst>
          </a:custGeom>
          <a:blipFill>
            <a:blip r:embed="rId5"/>
            <a:stretch>
              <a:fillRect l="0" t="0" r="0" b="0"/>
            </a:stretch>
          </a:blipFill>
        </p:spPr>
      </p:sp>
      <p:sp>
        <p:nvSpPr>
          <p:cNvPr name="Freeform 6" id="6"/>
          <p:cNvSpPr/>
          <p:nvPr/>
        </p:nvSpPr>
        <p:spPr>
          <a:xfrm flipH="false" flipV="false" rot="0">
            <a:off x="13754181" y="319387"/>
            <a:ext cx="4366505" cy="1814213"/>
          </a:xfrm>
          <a:custGeom>
            <a:avLst/>
            <a:gdLst/>
            <a:ahLst/>
            <a:cxnLst/>
            <a:rect r="r" b="b" t="t" l="l"/>
            <a:pathLst>
              <a:path h="1814213" w="4366505">
                <a:moveTo>
                  <a:pt x="0" y="0"/>
                </a:moveTo>
                <a:lnTo>
                  <a:pt x="4366505" y="0"/>
                </a:lnTo>
                <a:lnTo>
                  <a:pt x="4366505" y="1814213"/>
                </a:lnTo>
                <a:lnTo>
                  <a:pt x="0" y="1814213"/>
                </a:lnTo>
                <a:lnTo>
                  <a:pt x="0" y="0"/>
                </a:lnTo>
                <a:close/>
              </a:path>
            </a:pathLst>
          </a:custGeom>
          <a:blipFill>
            <a:blip r:embed="rId6"/>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21D4A"/>
        </a:solidFill>
      </p:bgPr>
    </p:bg>
    <p:spTree>
      <p:nvGrpSpPr>
        <p:cNvPr id="1" name=""/>
        <p:cNvGrpSpPr/>
        <p:nvPr/>
      </p:nvGrpSpPr>
      <p:grpSpPr>
        <a:xfrm>
          <a:off x="0" y="0"/>
          <a:ext cx="0" cy="0"/>
          <a:chOff x="0" y="0"/>
          <a:chExt cx="0" cy="0"/>
        </a:xfrm>
      </p:grpSpPr>
      <p:sp>
        <p:nvSpPr>
          <p:cNvPr name="TextBox 2" id="2"/>
          <p:cNvSpPr txBox="true"/>
          <p:nvPr/>
        </p:nvSpPr>
        <p:spPr>
          <a:xfrm rot="0">
            <a:off x="4615980" y="3830658"/>
            <a:ext cx="9056041" cy="1915029"/>
          </a:xfrm>
          <a:prstGeom prst="rect">
            <a:avLst/>
          </a:prstGeom>
        </p:spPr>
        <p:txBody>
          <a:bodyPr anchor="t" rtlCol="false" tIns="0" lIns="0" bIns="0" rIns="0">
            <a:spAutoFit/>
          </a:bodyPr>
          <a:lstStyle/>
          <a:p>
            <a:pPr algn="ctr">
              <a:lnSpc>
                <a:spcPts val="12779"/>
              </a:lnSpc>
            </a:pPr>
            <a:r>
              <a:rPr lang="en-US" b="true" sz="10649">
                <a:solidFill>
                  <a:srgbClr val="ABDBF7"/>
                </a:solidFill>
                <a:latin typeface="Agrandir Bold"/>
                <a:ea typeface="Agrandir Bold"/>
                <a:cs typeface="Agrandir Bold"/>
                <a:sym typeface="Agrandir Bold"/>
              </a:rPr>
              <a:t>APPENDIX</a:t>
            </a:r>
          </a:p>
        </p:txBody>
      </p:sp>
      <p:grpSp>
        <p:nvGrpSpPr>
          <p:cNvPr name="Group 3" id="3"/>
          <p:cNvGrpSpPr/>
          <p:nvPr/>
        </p:nvGrpSpPr>
        <p:grpSpPr>
          <a:xfrm rot="0">
            <a:off x="13762814" y="4113522"/>
            <a:ext cx="2452486" cy="4967315"/>
            <a:chOff x="0" y="0"/>
            <a:chExt cx="660400" cy="1337588"/>
          </a:xfrm>
        </p:grpSpPr>
        <p:sp>
          <p:nvSpPr>
            <p:cNvPr name="Freeform 4" id="4"/>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4"/>
            </a:solidFill>
          </p:spPr>
        </p:sp>
        <p:sp>
          <p:nvSpPr>
            <p:cNvPr name="TextBox 5" id="5"/>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6" id="6"/>
          <p:cNvSpPr/>
          <p:nvPr/>
        </p:nvSpPr>
        <p:spPr>
          <a:xfrm flipH="false" flipV="false" rot="0">
            <a:off x="15573043" y="3541549"/>
            <a:ext cx="1426433" cy="2116050"/>
          </a:xfrm>
          <a:custGeom>
            <a:avLst/>
            <a:gdLst/>
            <a:ahLst/>
            <a:cxnLst/>
            <a:rect r="r" b="b" t="t" l="l"/>
            <a:pathLst>
              <a:path h="2116050" w="1426433">
                <a:moveTo>
                  <a:pt x="0" y="0"/>
                </a:moveTo>
                <a:lnTo>
                  <a:pt x="1426433" y="0"/>
                </a:lnTo>
                <a:lnTo>
                  <a:pt x="1426433" y="2116050"/>
                </a:lnTo>
                <a:lnTo>
                  <a:pt x="0" y="2116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573043" y="7029852"/>
            <a:ext cx="2016457" cy="2050985"/>
          </a:xfrm>
          <a:custGeom>
            <a:avLst/>
            <a:gdLst/>
            <a:ahLst/>
            <a:cxnLst/>
            <a:rect r="r" b="b" t="t" l="l"/>
            <a:pathLst>
              <a:path h="2050985" w="2016457">
                <a:moveTo>
                  <a:pt x="0" y="0"/>
                </a:moveTo>
                <a:lnTo>
                  <a:pt x="2016457" y="0"/>
                </a:lnTo>
                <a:lnTo>
                  <a:pt x="2016457" y="2050985"/>
                </a:lnTo>
                <a:lnTo>
                  <a:pt x="0" y="205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28700" y="1132658"/>
            <a:ext cx="1892263" cy="1892263"/>
            <a:chOff x="0" y="0"/>
            <a:chExt cx="498374" cy="498374"/>
          </a:xfrm>
        </p:grpSpPr>
        <p:sp>
          <p:nvSpPr>
            <p:cNvPr name="Freeform 9" id="9"/>
            <p:cNvSpPr/>
            <p:nvPr/>
          </p:nvSpPr>
          <p:spPr>
            <a:xfrm flipH="false" flipV="false" rot="0">
              <a:off x="0" y="0"/>
              <a:ext cx="498374" cy="498374"/>
            </a:xfrm>
            <a:custGeom>
              <a:avLst/>
              <a:gdLst/>
              <a:ahLst/>
              <a:cxnLst/>
              <a:rect r="r" b="b" t="t" l="l"/>
              <a:pathLst>
                <a:path h="498374" w="498374">
                  <a:moveTo>
                    <a:pt x="0" y="0"/>
                  </a:moveTo>
                  <a:lnTo>
                    <a:pt x="498374" y="0"/>
                  </a:lnTo>
                  <a:lnTo>
                    <a:pt x="498374" y="498374"/>
                  </a:lnTo>
                  <a:lnTo>
                    <a:pt x="0" y="498374"/>
                  </a:lnTo>
                  <a:close/>
                </a:path>
              </a:pathLst>
            </a:custGeom>
            <a:solidFill>
              <a:srgbClr val="4672F4"/>
            </a:solidFill>
          </p:spPr>
        </p:sp>
        <p:sp>
          <p:nvSpPr>
            <p:cNvPr name="TextBox 10" id="10"/>
            <p:cNvSpPr txBox="true"/>
            <p:nvPr/>
          </p:nvSpPr>
          <p:spPr>
            <a:xfrm>
              <a:off x="0" y="38100"/>
              <a:ext cx="498374" cy="460274"/>
            </a:xfrm>
            <a:prstGeom prst="rect">
              <a:avLst/>
            </a:prstGeom>
          </p:spPr>
          <p:txBody>
            <a:bodyPr anchor="ctr" rtlCol="false" tIns="50800" lIns="50800" bIns="50800" rIns="50800"/>
            <a:lstStyle/>
            <a:p>
              <a:pPr algn="ctr">
                <a:lnSpc>
                  <a:spcPts val="2186"/>
                </a:lnSpc>
              </a:pPr>
            </a:p>
          </p:txBody>
        </p:sp>
      </p:grpSp>
      <p:grpSp>
        <p:nvGrpSpPr>
          <p:cNvPr name="Group 11" id="11"/>
          <p:cNvGrpSpPr/>
          <p:nvPr/>
        </p:nvGrpSpPr>
        <p:grpSpPr>
          <a:xfrm rot="0">
            <a:off x="1028700" y="1132658"/>
            <a:ext cx="1892263" cy="189226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D42"/>
            </a:solidFill>
          </p:spPr>
        </p:sp>
        <p:sp>
          <p:nvSpPr>
            <p:cNvPr name="TextBox 13" id="13"/>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sp>
        <p:nvSpPr>
          <p:cNvPr name="Freeform 14" id="14"/>
          <p:cNvSpPr/>
          <p:nvPr/>
        </p:nvSpPr>
        <p:spPr>
          <a:xfrm flipH="false" flipV="false" rot="-10800000">
            <a:off x="1028700" y="3015907"/>
            <a:ext cx="1892263" cy="1924665"/>
          </a:xfrm>
          <a:custGeom>
            <a:avLst/>
            <a:gdLst/>
            <a:ahLst/>
            <a:cxnLst/>
            <a:rect r="r" b="b" t="t" l="l"/>
            <a:pathLst>
              <a:path h="1924665" w="1892263">
                <a:moveTo>
                  <a:pt x="0" y="0"/>
                </a:moveTo>
                <a:lnTo>
                  <a:pt x="1892263" y="0"/>
                </a:lnTo>
                <a:lnTo>
                  <a:pt x="1892263" y="1924665"/>
                </a:lnTo>
                <a:lnTo>
                  <a:pt x="0" y="19246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1217756" y="2821707"/>
            <a:ext cx="1160974" cy="116097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8ED"/>
            </a:solidFill>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a:lnSpc>
                  <a:spcPts val="2186"/>
                </a:lnSpc>
              </a:pPr>
            </a:p>
          </p:txBody>
        </p:sp>
      </p:grpSp>
      <p:sp>
        <p:nvSpPr>
          <p:cNvPr name="Freeform 18" id="18"/>
          <p:cNvSpPr/>
          <p:nvPr/>
        </p:nvSpPr>
        <p:spPr>
          <a:xfrm flipH="false" flipV="false" rot="0">
            <a:off x="12788379" y="7131966"/>
            <a:ext cx="1948871" cy="1948871"/>
          </a:xfrm>
          <a:custGeom>
            <a:avLst/>
            <a:gdLst/>
            <a:ahLst/>
            <a:cxnLst/>
            <a:rect r="r" b="b" t="t" l="l"/>
            <a:pathLst>
              <a:path h="1948871" w="1948871">
                <a:moveTo>
                  <a:pt x="0" y="0"/>
                </a:moveTo>
                <a:lnTo>
                  <a:pt x="1948870" y="0"/>
                </a:lnTo>
                <a:lnTo>
                  <a:pt x="1948870" y="1948871"/>
                </a:lnTo>
                <a:lnTo>
                  <a:pt x="0" y="19488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2920963" y="1132658"/>
            <a:ext cx="1892263" cy="1892263"/>
          </a:xfrm>
          <a:custGeom>
            <a:avLst/>
            <a:gdLst/>
            <a:ahLst/>
            <a:cxnLst/>
            <a:rect r="r" b="b" t="t" l="l"/>
            <a:pathLst>
              <a:path h="1892263" w="1892263">
                <a:moveTo>
                  <a:pt x="0" y="0"/>
                </a:moveTo>
                <a:lnTo>
                  <a:pt x="1892263" y="0"/>
                </a:lnTo>
                <a:lnTo>
                  <a:pt x="1892263" y="1892263"/>
                </a:lnTo>
                <a:lnTo>
                  <a:pt x="0" y="18922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5123778" y="552171"/>
            <a:ext cx="1160974" cy="11609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8ED"/>
            </a:solidFill>
          </p:spPr>
        </p:sp>
        <p:sp>
          <p:nvSpPr>
            <p:cNvPr name="TextBox 22" id="22"/>
            <p:cNvSpPr txBox="true"/>
            <p:nvPr/>
          </p:nvSpPr>
          <p:spPr>
            <a:xfrm>
              <a:off x="190500" y="228600"/>
              <a:ext cx="431800" cy="393700"/>
            </a:xfrm>
            <a:prstGeom prst="rect">
              <a:avLst/>
            </a:prstGeom>
          </p:spPr>
          <p:txBody>
            <a:bodyPr anchor="ctr" rtlCol="false" tIns="50800" lIns="50800" bIns="50800" rIns="50800"/>
            <a:lstStyle/>
            <a:p>
              <a:pPr algn="ctr">
                <a:lnSpc>
                  <a:spcPts val="2186"/>
                </a:lnSpc>
              </a:pPr>
            </a:p>
          </p:txBody>
        </p:sp>
      </p:grpSp>
      <p:grpSp>
        <p:nvGrpSpPr>
          <p:cNvPr name="Group 23" id="23"/>
          <p:cNvGrpSpPr/>
          <p:nvPr/>
        </p:nvGrpSpPr>
        <p:grpSpPr>
          <a:xfrm rot="0">
            <a:off x="13762814" y="4113522"/>
            <a:ext cx="2452486" cy="4967315"/>
            <a:chOff x="0" y="0"/>
            <a:chExt cx="660400" cy="1337588"/>
          </a:xfrm>
        </p:grpSpPr>
        <p:sp>
          <p:nvSpPr>
            <p:cNvPr name="Freeform 24" id="24"/>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4"/>
            </a:solidFill>
          </p:spPr>
        </p:sp>
        <p:sp>
          <p:nvSpPr>
            <p:cNvPr name="TextBox 25" id="25"/>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26" id="26"/>
          <p:cNvSpPr/>
          <p:nvPr/>
        </p:nvSpPr>
        <p:spPr>
          <a:xfrm flipH="false" flipV="false" rot="0">
            <a:off x="15573043" y="3541549"/>
            <a:ext cx="1426433" cy="2116050"/>
          </a:xfrm>
          <a:custGeom>
            <a:avLst/>
            <a:gdLst/>
            <a:ahLst/>
            <a:cxnLst/>
            <a:rect r="r" b="b" t="t" l="l"/>
            <a:pathLst>
              <a:path h="2116050" w="1426433">
                <a:moveTo>
                  <a:pt x="0" y="0"/>
                </a:moveTo>
                <a:lnTo>
                  <a:pt x="1426433" y="0"/>
                </a:lnTo>
                <a:lnTo>
                  <a:pt x="1426433" y="2116050"/>
                </a:lnTo>
                <a:lnTo>
                  <a:pt x="0" y="2116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5573043" y="7029852"/>
            <a:ext cx="2016457" cy="2050985"/>
          </a:xfrm>
          <a:custGeom>
            <a:avLst/>
            <a:gdLst/>
            <a:ahLst/>
            <a:cxnLst/>
            <a:rect r="r" b="b" t="t" l="l"/>
            <a:pathLst>
              <a:path h="2050985" w="2016457">
                <a:moveTo>
                  <a:pt x="0" y="0"/>
                </a:moveTo>
                <a:lnTo>
                  <a:pt x="2016457" y="0"/>
                </a:lnTo>
                <a:lnTo>
                  <a:pt x="2016457" y="2050985"/>
                </a:lnTo>
                <a:lnTo>
                  <a:pt x="0" y="205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8" id="28"/>
          <p:cNvGrpSpPr/>
          <p:nvPr/>
        </p:nvGrpSpPr>
        <p:grpSpPr>
          <a:xfrm rot="0">
            <a:off x="1028700" y="1132658"/>
            <a:ext cx="1892263" cy="1892263"/>
            <a:chOff x="0" y="0"/>
            <a:chExt cx="498374" cy="498374"/>
          </a:xfrm>
        </p:grpSpPr>
        <p:sp>
          <p:nvSpPr>
            <p:cNvPr name="Freeform 29" id="29"/>
            <p:cNvSpPr/>
            <p:nvPr/>
          </p:nvSpPr>
          <p:spPr>
            <a:xfrm flipH="false" flipV="false" rot="0">
              <a:off x="0" y="0"/>
              <a:ext cx="498374" cy="498374"/>
            </a:xfrm>
            <a:custGeom>
              <a:avLst/>
              <a:gdLst/>
              <a:ahLst/>
              <a:cxnLst/>
              <a:rect r="r" b="b" t="t" l="l"/>
              <a:pathLst>
                <a:path h="498374" w="498374">
                  <a:moveTo>
                    <a:pt x="0" y="0"/>
                  </a:moveTo>
                  <a:lnTo>
                    <a:pt x="498374" y="0"/>
                  </a:lnTo>
                  <a:lnTo>
                    <a:pt x="498374" y="498374"/>
                  </a:lnTo>
                  <a:lnTo>
                    <a:pt x="0" y="498374"/>
                  </a:lnTo>
                  <a:close/>
                </a:path>
              </a:pathLst>
            </a:custGeom>
            <a:solidFill>
              <a:srgbClr val="4672F4"/>
            </a:solidFill>
          </p:spPr>
        </p:sp>
        <p:sp>
          <p:nvSpPr>
            <p:cNvPr name="TextBox 30" id="30"/>
            <p:cNvSpPr txBox="true"/>
            <p:nvPr/>
          </p:nvSpPr>
          <p:spPr>
            <a:xfrm>
              <a:off x="0" y="38100"/>
              <a:ext cx="498374" cy="460274"/>
            </a:xfrm>
            <a:prstGeom prst="rect">
              <a:avLst/>
            </a:prstGeom>
          </p:spPr>
          <p:txBody>
            <a:bodyPr anchor="ctr" rtlCol="false" tIns="50800" lIns="50800" bIns="50800" rIns="50800"/>
            <a:lstStyle/>
            <a:p>
              <a:pPr algn="ctr">
                <a:lnSpc>
                  <a:spcPts val="2186"/>
                </a:lnSpc>
              </a:pPr>
            </a:p>
          </p:txBody>
        </p:sp>
      </p:grpSp>
      <p:grpSp>
        <p:nvGrpSpPr>
          <p:cNvPr name="Group 31" id="31"/>
          <p:cNvGrpSpPr/>
          <p:nvPr/>
        </p:nvGrpSpPr>
        <p:grpSpPr>
          <a:xfrm rot="0">
            <a:off x="1028700" y="1132658"/>
            <a:ext cx="1892263" cy="189226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D42"/>
            </a:solidFill>
          </p:spPr>
        </p:sp>
        <p:sp>
          <p:nvSpPr>
            <p:cNvPr name="TextBox 33" id="33"/>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sp>
        <p:nvSpPr>
          <p:cNvPr name="Freeform 34" id="34"/>
          <p:cNvSpPr/>
          <p:nvPr/>
        </p:nvSpPr>
        <p:spPr>
          <a:xfrm flipH="false" flipV="false" rot="-10800000">
            <a:off x="1028700" y="3015907"/>
            <a:ext cx="1892263" cy="1924665"/>
          </a:xfrm>
          <a:custGeom>
            <a:avLst/>
            <a:gdLst/>
            <a:ahLst/>
            <a:cxnLst/>
            <a:rect r="r" b="b" t="t" l="l"/>
            <a:pathLst>
              <a:path h="1924665" w="1892263">
                <a:moveTo>
                  <a:pt x="0" y="0"/>
                </a:moveTo>
                <a:lnTo>
                  <a:pt x="1892263" y="0"/>
                </a:lnTo>
                <a:lnTo>
                  <a:pt x="1892263" y="1924665"/>
                </a:lnTo>
                <a:lnTo>
                  <a:pt x="0" y="19246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1217756" y="2821707"/>
            <a:ext cx="1160974" cy="116097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8ED"/>
            </a:solidFill>
          </p:spPr>
        </p:sp>
        <p:sp>
          <p:nvSpPr>
            <p:cNvPr name="TextBox 37" id="37"/>
            <p:cNvSpPr txBox="true"/>
            <p:nvPr/>
          </p:nvSpPr>
          <p:spPr>
            <a:xfrm>
              <a:off x="190500" y="228600"/>
              <a:ext cx="431800" cy="393700"/>
            </a:xfrm>
            <a:prstGeom prst="rect">
              <a:avLst/>
            </a:prstGeom>
          </p:spPr>
          <p:txBody>
            <a:bodyPr anchor="ctr" rtlCol="false" tIns="50800" lIns="50800" bIns="50800" rIns="50800"/>
            <a:lstStyle/>
            <a:p>
              <a:pPr algn="ctr">
                <a:lnSpc>
                  <a:spcPts val="2186"/>
                </a:lnSpc>
              </a:pPr>
            </a:p>
          </p:txBody>
        </p:sp>
      </p:grpSp>
      <p:sp>
        <p:nvSpPr>
          <p:cNvPr name="Freeform 38" id="38"/>
          <p:cNvSpPr/>
          <p:nvPr/>
        </p:nvSpPr>
        <p:spPr>
          <a:xfrm flipH="false" flipV="false" rot="0">
            <a:off x="12788379" y="7131966"/>
            <a:ext cx="1948871" cy="1948871"/>
          </a:xfrm>
          <a:custGeom>
            <a:avLst/>
            <a:gdLst/>
            <a:ahLst/>
            <a:cxnLst/>
            <a:rect r="r" b="b" t="t" l="l"/>
            <a:pathLst>
              <a:path h="1948871" w="1948871">
                <a:moveTo>
                  <a:pt x="0" y="0"/>
                </a:moveTo>
                <a:lnTo>
                  <a:pt x="1948870" y="0"/>
                </a:lnTo>
                <a:lnTo>
                  <a:pt x="1948870" y="1948871"/>
                </a:lnTo>
                <a:lnTo>
                  <a:pt x="0" y="19488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2920963" y="1132658"/>
            <a:ext cx="1892263" cy="1892263"/>
          </a:xfrm>
          <a:custGeom>
            <a:avLst/>
            <a:gdLst/>
            <a:ahLst/>
            <a:cxnLst/>
            <a:rect r="r" b="b" t="t" l="l"/>
            <a:pathLst>
              <a:path h="1892263" w="1892263">
                <a:moveTo>
                  <a:pt x="0" y="0"/>
                </a:moveTo>
                <a:lnTo>
                  <a:pt x="1892263" y="0"/>
                </a:lnTo>
                <a:lnTo>
                  <a:pt x="1892263" y="1892263"/>
                </a:lnTo>
                <a:lnTo>
                  <a:pt x="0" y="18922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0" id="40"/>
          <p:cNvGrpSpPr/>
          <p:nvPr/>
        </p:nvGrpSpPr>
        <p:grpSpPr>
          <a:xfrm rot="0">
            <a:off x="5123778" y="552171"/>
            <a:ext cx="1160974" cy="116097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F8ED"/>
            </a:solidFill>
          </p:spPr>
        </p:sp>
        <p:sp>
          <p:nvSpPr>
            <p:cNvPr name="TextBox 42" id="42"/>
            <p:cNvSpPr txBox="true"/>
            <p:nvPr/>
          </p:nvSpPr>
          <p:spPr>
            <a:xfrm>
              <a:off x="190500" y="228600"/>
              <a:ext cx="431800" cy="393700"/>
            </a:xfrm>
            <a:prstGeom prst="rect">
              <a:avLst/>
            </a:prstGeom>
          </p:spPr>
          <p:txBody>
            <a:bodyPr anchor="ctr" rtlCol="false" tIns="50800" lIns="50800" bIns="50800" rIns="50800"/>
            <a:lstStyle/>
            <a:p>
              <a:pPr algn="ctr">
                <a:lnSpc>
                  <a:spcPts val="2186"/>
                </a:lnSpc>
              </a:pPr>
            </a:p>
          </p:txBody>
        </p:sp>
      </p:grpSp>
      <p:grpSp>
        <p:nvGrpSpPr>
          <p:cNvPr name="Group 43" id="43"/>
          <p:cNvGrpSpPr/>
          <p:nvPr/>
        </p:nvGrpSpPr>
        <p:grpSpPr>
          <a:xfrm rot="0">
            <a:off x="15439010" y="552171"/>
            <a:ext cx="2150490" cy="498494"/>
            <a:chOff x="0" y="0"/>
            <a:chExt cx="2867320" cy="664659"/>
          </a:xfrm>
        </p:grpSpPr>
        <p:sp>
          <p:nvSpPr>
            <p:cNvPr name="TextBox 44" id="44"/>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sp>
        <p:nvSpPr>
          <p:cNvPr name="Freeform 2" id="2"/>
          <p:cNvSpPr/>
          <p:nvPr/>
        </p:nvSpPr>
        <p:spPr>
          <a:xfrm flipH="false" flipV="false" rot="0">
            <a:off x="1006672" y="610841"/>
            <a:ext cx="1831664" cy="2717193"/>
          </a:xfrm>
          <a:custGeom>
            <a:avLst/>
            <a:gdLst/>
            <a:ahLst/>
            <a:cxnLst/>
            <a:rect r="r" b="b" t="t" l="l"/>
            <a:pathLst>
              <a:path h="2717193" w="1831664">
                <a:moveTo>
                  <a:pt x="0" y="0"/>
                </a:moveTo>
                <a:lnTo>
                  <a:pt x="1831664" y="0"/>
                </a:lnTo>
                <a:lnTo>
                  <a:pt x="1831664" y="2717193"/>
                </a:lnTo>
                <a:lnTo>
                  <a:pt x="0" y="2717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75019" y="4891366"/>
            <a:ext cx="3137961" cy="3701126"/>
            <a:chOff x="0" y="0"/>
            <a:chExt cx="718977" cy="848010"/>
          </a:xfrm>
        </p:grpSpPr>
        <p:sp>
          <p:nvSpPr>
            <p:cNvPr name="Freeform 4" id="4"/>
            <p:cNvSpPr/>
            <p:nvPr/>
          </p:nvSpPr>
          <p:spPr>
            <a:xfrm flipH="false" flipV="false" rot="0">
              <a:off x="0" y="0"/>
              <a:ext cx="718977" cy="848010"/>
            </a:xfrm>
            <a:custGeom>
              <a:avLst/>
              <a:gdLst/>
              <a:ahLst/>
              <a:cxnLst/>
              <a:rect r="r" b="b" t="t" l="l"/>
              <a:pathLst>
                <a:path h="848010" w="718977">
                  <a:moveTo>
                    <a:pt x="239788" y="19070"/>
                  </a:moveTo>
                  <a:cubicBezTo>
                    <a:pt x="276530" y="7556"/>
                    <a:pt x="318554" y="0"/>
                    <a:pt x="359682" y="0"/>
                  </a:cubicBezTo>
                  <a:cubicBezTo>
                    <a:pt x="400812" y="0"/>
                    <a:pt x="440388" y="6476"/>
                    <a:pt x="476860" y="17990"/>
                  </a:cubicBezTo>
                  <a:cubicBezTo>
                    <a:pt x="477637" y="18350"/>
                    <a:pt x="478413" y="18350"/>
                    <a:pt x="479188" y="18710"/>
                  </a:cubicBezTo>
                  <a:cubicBezTo>
                    <a:pt x="616155" y="64765"/>
                    <a:pt x="717037" y="186379"/>
                    <a:pt x="718977" y="329284"/>
                  </a:cubicBezTo>
                  <a:lnTo>
                    <a:pt x="718977" y="848010"/>
                  </a:lnTo>
                  <a:lnTo>
                    <a:pt x="0" y="848010"/>
                  </a:lnTo>
                  <a:lnTo>
                    <a:pt x="0" y="329669"/>
                  </a:lnTo>
                  <a:cubicBezTo>
                    <a:pt x="1940" y="185660"/>
                    <a:pt x="101270" y="64045"/>
                    <a:pt x="239788" y="19070"/>
                  </a:cubicBezTo>
                  <a:close/>
                </a:path>
              </a:pathLst>
            </a:custGeom>
            <a:solidFill>
              <a:srgbClr val="FFFFFF"/>
            </a:solidFill>
          </p:spPr>
        </p:sp>
        <p:sp>
          <p:nvSpPr>
            <p:cNvPr name="TextBox 5" id="5"/>
            <p:cNvSpPr txBox="true"/>
            <p:nvPr/>
          </p:nvSpPr>
          <p:spPr>
            <a:xfrm>
              <a:off x="0" y="165100"/>
              <a:ext cx="718977" cy="682910"/>
            </a:xfrm>
            <a:prstGeom prst="rect">
              <a:avLst/>
            </a:prstGeom>
          </p:spPr>
          <p:txBody>
            <a:bodyPr anchor="ctr" rtlCol="false" tIns="41434" lIns="41434" bIns="41434" rIns="41434"/>
            <a:lstStyle/>
            <a:p>
              <a:pPr algn="ctr">
                <a:lnSpc>
                  <a:spcPts val="2186"/>
                </a:lnSpc>
              </a:pPr>
            </a:p>
          </p:txBody>
        </p:sp>
      </p:grpSp>
      <p:sp>
        <p:nvSpPr>
          <p:cNvPr name="Freeform 6" id="6"/>
          <p:cNvSpPr/>
          <p:nvPr/>
        </p:nvSpPr>
        <p:spPr>
          <a:xfrm flipH="false" flipV="false" rot="0">
            <a:off x="8791954" y="5409094"/>
            <a:ext cx="703766" cy="703766"/>
          </a:xfrm>
          <a:custGeom>
            <a:avLst/>
            <a:gdLst/>
            <a:ahLst/>
            <a:cxnLst/>
            <a:rect r="r" b="b" t="t" l="l"/>
            <a:pathLst>
              <a:path h="703766" w="703766">
                <a:moveTo>
                  <a:pt x="0" y="0"/>
                </a:moveTo>
                <a:lnTo>
                  <a:pt x="703766" y="0"/>
                </a:lnTo>
                <a:lnTo>
                  <a:pt x="703766" y="703766"/>
                </a:lnTo>
                <a:lnTo>
                  <a:pt x="0" y="703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196221" y="4891366"/>
            <a:ext cx="3137961" cy="3701126"/>
            <a:chOff x="0" y="0"/>
            <a:chExt cx="718977" cy="848010"/>
          </a:xfrm>
        </p:grpSpPr>
        <p:sp>
          <p:nvSpPr>
            <p:cNvPr name="Freeform 8" id="8"/>
            <p:cNvSpPr/>
            <p:nvPr/>
          </p:nvSpPr>
          <p:spPr>
            <a:xfrm flipH="false" flipV="false" rot="0">
              <a:off x="0" y="0"/>
              <a:ext cx="718977" cy="848010"/>
            </a:xfrm>
            <a:custGeom>
              <a:avLst/>
              <a:gdLst/>
              <a:ahLst/>
              <a:cxnLst/>
              <a:rect r="r" b="b" t="t" l="l"/>
              <a:pathLst>
                <a:path h="848010" w="718977">
                  <a:moveTo>
                    <a:pt x="239788" y="19070"/>
                  </a:moveTo>
                  <a:cubicBezTo>
                    <a:pt x="276530" y="7556"/>
                    <a:pt x="318554" y="0"/>
                    <a:pt x="359682" y="0"/>
                  </a:cubicBezTo>
                  <a:cubicBezTo>
                    <a:pt x="400812" y="0"/>
                    <a:pt x="440388" y="6476"/>
                    <a:pt x="476860" y="17990"/>
                  </a:cubicBezTo>
                  <a:cubicBezTo>
                    <a:pt x="477637" y="18350"/>
                    <a:pt x="478413" y="18350"/>
                    <a:pt x="479188" y="18710"/>
                  </a:cubicBezTo>
                  <a:cubicBezTo>
                    <a:pt x="616155" y="64765"/>
                    <a:pt x="717037" y="186379"/>
                    <a:pt x="718977" y="329284"/>
                  </a:cubicBezTo>
                  <a:lnTo>
                    <a:pt x="718977" y="848010"/>
                  </a:lnTo>
                  <a:lnTo>
                    <a:pt x="0" y="848010"/>
                  </a:lnTo>
                  <a:lnTo>
                    <a:pt x="0" y="329669"/>
                  </a:lnTo>
                  <a:cubicBezTo>
                    <a:pt x="1940" y="185660"/>
                    <a:pt x="101270" y="64045"/>
                    <a:pt x="239788" y="19070"/>
                  </a:cubicBezTo>
                  <a:close/>
                </a:path>
              </a:pathLst>
            </a:custGeom>
            <a:solidFill>
              <a:srgbClr val="FFFFFF"/>
            </a:solidFill>
          </p:spPr>
        </p:sp>
        <p:sp>
          <p:nvSpPr>
            <p:cNvPr name="TextBox 9" id="9"/>
            <p:cNvSpPr txBox="true"/>
            <p:nvPr/>
          </p:nvSpPr>
          <p:spPr>
            <a:xfrm>
              <a:off x="0" y="165100"/>
              <a:ext cx="718977" cy="682910"/>
            </a:xfrm>
            <a:prstGeom prst="rect">
              <a:avLst/>
            </a:prstGeom>
          </p:spPr>
          <p:txBody>
            <a:bodyPr anchor="ctr" rtlCol="false" tIns="41434" lIns="41434" bIns="41434" rIns="41434"/>
            <a:lstStyle/>
            <a:p>
              <a:pPr algn="ctr">
                <a:lnSpc>
                  <a:spcPts val="2186"/>
                </a:lnSpc>
              </a:pPr>
            </a:p>
          </p:txBody>
        </p:sp>
      </p:grpSp>
      <p:sp>
        <p:nvSpPr>
          <p:cNvPr name="Freeform 10" id="10"/>
          <p:cNvSpPr/>
          <p:nvPr/>
        </p:nvSpPr>
        <p:spPr>
          <a:xfrm flipH="false" flipV="false" rot="0">
            <a:off x="5419243" y="5409094"/>
            <a:ext cx="691918" cy="703766"/>
          </a:xfrm>
          <a:custGeom>
            <a:avLst/>
            <a:gdLst/>
            <a:ahLst/>
            <a:cxnLst/>
            <a:rect r="r" b="b" t="t" l="l"/>
            <a:pathLst>
              <a:path h="703766" w="691918">
                <a:moveTo>
                  <a:pt x="0" y="0"/>
                </a:moveTo>
                <a:lnTo>
                  <a:pt x="691918" y="0"/>
                </a:lnTo>
                <a:lnTo>
                  <a:pt x="691918" y="703766"/>
                </a:lnTo>
                <a:lnTo>
                  <a:pt x="0" y="7037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817423" y="4891366"/>
            <a:ext cx="3137961" cy="3701126"/>
            <a:chOff x="0" y="0"/>
            <a:chExt cx="718977" cy="848010"/>
          </a:xfrm>
        </p:grpSpPr>
        <p:sp>
          <p:nvSpPr>
            <p:cNvPr name="Freeform 12" id="12"/>
            <p:cNvSpPr/>
            <p:nvPr/>
          </p:nvSpPr>
          <p:spPr>
            <a:xfrm flipH="false" flipV="false" rot="0">
              <a:off x="0" y="0"/>
              <a:ext cx="718977" cy="848010"/>
            </a:xfrm>
            <a:custGeom>
              <a:avLst/>
              <a:gdLst/>
              <a:ahLst/>
              <a:cxnLst/>
              <a:rect r="r" b="b" t="t" l="l"/>
              <a:pathLst>
                <a:path h="848010" w="718977">
                  <a:moveTo>
                    <a:pt x="239788" y="19070"/>
                  </a:moveTo>
                  <a:cubicBezTo>
                    <a:pt x="276530" y="7556"/>
                    <a:pt x="318554" y="0"/>
                    <a:pt x="359682" y="0"/>
                  </a:cubicBezTo>
                  <a:cubicBezTo>
                    <a:pt x="400812" y="0"/>
                    <a:pt x="440388" y="6476"/>
                    <a:pt x="476860" y="17990"/>
                  </a:cubicBezTo>
                  <a:cubicBezTo>
                    <a:pt x="477637" y="18350"/>
                    <a:pt x="478413" y="18350"/>
                    <a:pt x="479188" y="18710"/>
                  </a:cubicBezTo>
                  <a:cubicBezTo>
                    <a:pt x="616155" y="64765"/>
                    <a:pt x="717037" y="186379"/>
                    <a:pt x="718977" y="329284"/>
                  </a:cubicBezTo>
                  <a:lnTo>
                    <a:pt x="718977" y="848010"/>
                  </a:lnTo>
                  <a:lnTo>
                    <a:pt x="0" y="848010"/>
                  </a:lnTo>
                  <a:lnTo>
                    <a:pt x="0" y="329669"/>
                  </a:lnTo>
                  <a:cubicBezTo>
                    <a:pt x="1940" y="185660"/>
                    <a:pt x="101270" y="64045"/>
                    <a:pt x="239788" y="19070"/>
                  </a:cubicBezTo>
                  <a:close/>
                </a:path>
              </a:pathLst>
            </a:custGeom>
            <a:solidFill>
              <a:srgbClr val="FFFFFF"/>
            </a:solidFill>
          </p:spPr>
        </p:sp>
        <p:sp>
          <p:nvSpPr>
            <p:cNvPr name="TextBox 13" id="13"/>
            <p:cNvSpPr txBox="true"/>
            <p:nvPr/>
          </p:nvSpPr>
          <p:spPr>
            <a:xfrm>
              <a:off x="0" y="165100"/>
              <a:ext cx="718977" cy="682910"/>
            </a:xfrm>
            <a:prstGeom prst="rect">
              <a:avLst/>
            </a:prstGeom>
          </p:spPr>
          <p:txBody>
            <a:bodyPr anchor="ctr" rtlCol="false" tIns="41434" lIns="41434" bIns="41434" rIns="41434"/>
            <a:lstStyle/>
            <a:p>
              <a:pPr algn="ctr">
                <a:lnSpc>
                  <a:spcPts val="2186"/>
                </a:lnSpc>
              </a:pPr>
            </a:p>
          </p:txBody>
        </p:sp>
      </p:grpSp>
      <p:sp>
        <p:nvSpPr>
          <p:cNvPr name="Freeform 14" id="14"/>
          <p:cNvSpPr/>
          <p:nvPr/>
        </p:nvSpPr>
        <p:spPr>
          <a:xfrm flipH="false" flipV="false" rot="0">
            <a:off x="1858579" y="5409094"/>
            <a:ext cx="1055649" cy="527824"/>
          </a:xfrm>
          <a:custGeom>
            <a:avLst/>
            <a:gdLst/>
            <a:ahLst/>
            <a:cxnLst/>
            <a:rect r="r" b="b" t="t" l="l"/>
            <a:pathLst>
              <a:path h="527824" w="1055649">
                <a:moveTo>
                  <a:pt x="0" y="0"/>
                </a:moveTo>
                <a:lnTo>
                  <a:pt x="1055649" y="0"/>
                </a:lnTo>
                <a:lnTo>
                  <a:pt x="1055649" y="527824"/>
                </a:lnTo>
                <a:lnTo>
                  <a:pt x="0" y="5278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10953817" y="4846742"/>
            <a:ext cx="3137961" cy="3701126"/>
            <a:chOff x="0" y="0"/>
            <a:chExt cx="718977" cy="848010"/>
          </a:xfrm>
        </p:grpSpPr>
        <p:sp>
          <p:nvSpPr>
            <p:cNvPr name="Freeform 16" id="16"/>
            <p:cNvSpPr/>
            <p:nvPr/>
          </p:nvSpPr>
          <p:spPr>
            <a:xfrm flipH="false" flipV="false" rot="0">
              <a:off x="0" y="0"/>
              <a:ext cx="718977" cy="848010"/>
            </a:xfrm>
            <a:custGeom>
              <a:avLst/>
              <a:gdLst/>
              <a:ahLst/>
              <a:cxnLst/>
              <a:rect r="r" b="b" t="t" l="l"/>
              <a:pathLst>
                <a:path h="848010" w="718977">
                  <a:moveTo>
                    <a:pt x="239788" y="19070"/>
                  </a:moveTo>
                  <a:cubicBezTo>
                    <a:pt x="276530" y="7556"/>
                    <a:pt x="318554" y="0"/>
                    <a:pt x="359682" y="0"/>
                  </a:cubicBezTo>
                  <a:cubicBezTo>
                    <a:pt x="400812" y="0"/>
                    <a:pt x="440388" y="6476"/>
                    <a:pt x="476860" y="17990"/>
                  </a:cubicBezTo>
                  <a:cubicBezTo>
                    <a:pt x="477637" y="18350"/>
                    <a:pt x="478413" y="18350"/>
                    <a:pt x="479188" y="18710"/>
                  </a:cubicBezTo>
                  <a:cubicBezTo>
                    <a:pt x="616155" y="64765"/>
                    <a:pt x="717037" y="186379"/>
                    <a:pt x="718977" y="329284"/>
                  </a:cubicBezTo>
                  <a:lnTo>
                    <a:pt x="718977" y="848010"/>
                  </a:lnTo>
                  <a:lnTo>
                    <a:pt x="0" y="848010"/>
                  </a:lnTo>
                  <a:lnTo>
                    <a:pt x="0" y="329669"/>
                  </a:lnTo>
                  <a:cubicBezTo>
                    <a:pt x="1940" y="185660"/>
                    <a:pt x="101270" y="64045"/>
                    <a:pt x="239788" y="19070"/>
                  </a:cubicBezTo>
                  <a:close/>
                </a:path>
              </a:pathLst>
            </a:custGeom>
            <a:solidFill>
              <a:srgbClr val="FFFFFF"/>
            </a:solidFill>
          </p:spPr>
        </p:sp>
        <p:sp>
          <p:nvSpPr>
            <p:cNvPr name="TextBox 17" id="17"/>
            <p:cNvSpPr txBox="true"/>
            <p:nvPr/>
          </p:nvSpPr>
          <p:spPr>
            <a:xfrm>
              <a:off x="0" y="165100"/>
              <a:ext cx="718977" cy="682910"/>
            </a:xfrm>
            <a:prstGeom prst="rect">
              <a:avLst/>
            </a:prstGeom>
          </p:spPr>
          <p:txBody>
            <a:bodyPr anchor="ctr" rtlCol="false" tIns="41434" lIns="41434" bIns="41434" rIns="41434"/>
            <a:lstStyle/>
            <a:p>
              <a:pPr algn="ctr">
                <a:lnSpc>
                  <a:spcPts val="2186"/>
                </a:lnSpc>
              </a:pPr>
            </a:p>
          </p:txBody>
        </p:sp>
      </p:grpSp>
      <p:grpSp>
        <p:nvGrpSpPr>
          <p:cNvPr name="Group 18" id="18"/>
          <p:cNvGrpSpPr/>
          <p:nvPr/>
        </p:nvGrpSpPr>
        <p:grpSpPr>
          <a:xfrm rot="0">
            <a:off x="12174366" y="5409094"/>
            <a:ext cx="696863" cy="69686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ABD7FF"/>
            </a:solidFill>
          </p:spPr>
        </p:sp>
        <p:sp>
          <p:nvSpPr>
            <p:cNvPr name="TextBox 20" id="20"/>
            <p:cNvSpPr txBox="true"/>
            <p:nvPr/>
          </p:nvSpPr>
          <p:spPr>
            <a:xfrm>
              <a:off x="190500" y="228600"/>
              <a:ext cx="431800" cy="393700"/>
            </a:xfrm>
            <a:prstGeom prst="rect">
              <a:avLst/>
            </a:prstGeom>
          </p:spPr>
          <p:txBody>
            <a:bodyPr anchor="ctr" rtlCol="false" tIns="41434" lIns="41434" bIns="41434" rIns="41434"/>
            <a:lstStyle/>
            <a:p>
              <a:pPr algn="ctr">
                <a:lnSpc>
                  <a:spcPts val="2186"/>
                </a:lnSpc>
              </a:pPr>
            </a:p>
          </p:txBody>
        </p:sp>
      </p:grpSp>
      <p:grpSp>
        <p:nvGrpSpPr>
          <p:cNvPr name="Group 21" id="21"/>
          <p:cNvGrpSpPr/>
          <p:nvPr/>
        </p:nvGrpSpPr>
        <p:grpSpPr>
          <a:xfrm rot="0">
            <a:off x="14332616" y="4846742"/>
            <a:ext cx="3137961" cy="3701126"/>
            <a:chOff x="0" y="0"/>
            <a:chExt cx="718977" cy="848010"/>
          </a:xfrm>
        </p:grpSpPr>
        <p:sp>
          <p:nvSpPr>
            <p:cNvPr name="Freeform 22" id="22"/>
            <p:cNvSpPr/>
            <p:nvPr/>
          </p:nvSpPr>
          <p:spPr>
            <a:xfrm flipH="false" flipV="false" rot="0">
              <a:off x="0" y="0"/>
              <a:ext cx="718977" cy="848010"/>
            </a:xfrm>
            <a:custGeom>
              <a:avLst/>
              <a:gdLst/>
              <a:ahLst/>
              <a:cxnLst/>
              <a:rect r="r" b="b" t="t" l="l"/>
              <a:pathLst>
                <a:path h="848010" w="718977">
                  <a:moveTo>
                    <a:pt x="239788" y="19070"/>
                  </a:moveTo>
                  <a:cubicBezTo>
                    <a:pt x="276530" y="7556"/>
                    <a:pt x="318554" y="0"/>
                    <a:pt x="359682" y="0"/>
                  </a:cubicBezTo>
                  <a:cubicBezTo>
                    <a:pt x="400812" y="0"/>
                    <a:pt x="440388" y="6476"/>
                    <a:pt x="476860" y="17990"/>
                  </a:cubicBezTo>
                  <a:cubicBezTo>
                    <a:pt x="477637" y="18350"/>
                    <a:pt x="478413" y="18350"/>
                    <a:pt x="479188" y="18710"/>
                  </a:cubicBezTo>
                  <a:cubicBezTo>
                    <a:pt x="616155" y="64765"/>
                    <a:pt x="717037" y="186379"/>
                    <a:pt x="718977" y="329284"/>
                  </a:cubicBezTo>
                  <a:lnTo>
                    <a:pt x="718977" y="848010"/>
                  </a:lnTo>
                  <a:lnTo>
                    <a:pt x="0" y="848010"/>
                  </a:lnTo>
                  <a:lnTo>
                    <a:pt x="0" y="329669"/>
                  </a:lnTo>
                  <a:cubicBezTo>
                    <a:pt x="1940" y="185660"/>
                    <a:pt x="101270" y="64045"/>
                    <a:pt x="239788" y="19070"/>
                  </a:cubicBezTo>
                  <a:close/>
                </a:path>
              </a:pathLst>
            </a:custGeom>
            <a:solidFill>
              <a:srgbClr val="FFFFFF"/>
            </a:solidFill>
          </p:spPr>
        </p:sp>
        <p:sp>
          <p:nvSpPr>
            <p:cNvPr name="TextBox 23" id="23"/>
            <p:cNvSpPr txBox="true"/>
            <p:nvPr/>
          </p:nvSpPr>
          <p:spPr>
            <a:xfrm>
              <a:off x="0" y="165100"/>
              <a:ext cx="718977" cy="682910"/>
            </a:xfrm>
            <a:prstGeom prst="rect">
              <a:avLst/>
            </a:prstGeom>
          </p:spPr>
          <p:txBody>
            <a:bodyPr anchor="ctr" rtlCol="false" tIns="41434" lIns="41434" bIns="41434" rIns="41434"/>
            <a:lstStyle/>
            <a:p>
              <a:pPr algn="ctr">
                <a:lnSpc>
                  <a:spcPts val="2186"/>
                </a:lnSpc>
              </a:pPr>
            </a:p>
          </p:txBody>
        </p:sp>
      </p:grpSp>
      <p:sp>
        <p:nvSpPr>
          <p:cNvPr name="Freeform 24" id="24"/>
          <p:cNvSpPr/>
          <p:nvPr/>
        </p:nvSpPr>
        <p:spPr>
          <a:xfrm flipH="false" flipV="false" rot="0">
            <a:off x="15645671" y="5409094"/>
            <a:ext cx="569925" cy="567853"/>
          </a:xfrm>
          <a:custGeom>
            <a:avLst/>
            <a:gdLst/>
            <a:ahLst/>
            <a:cxnLst/>
            <a:rect r="r" b="b" t="t" l="l"/>
            <a:pathLst>
              <a:path h="567853" w="569925">
                <a:moveTo>
                  <a:pt x="0" y="0"/>
                </a:moveTo>
                <a:lnTo>
                  <a:pt x="569926" y="0"/>
                </a:lnTo>
                <a:lnTo>
                  <a:pt x="569926" y="567853"/>
                </a:lnTo>
                <a:lnTo>
                  <a:pt x="0" y="56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3887076" y="1759887"/>
            <a:ext cx="10513849" cy="1314450"/>
          </a:xfrm>
          <a:prstGeom prst="rect">
            <a:avLst/>
          </a:prstGeom>
        </p:spPr>
        <p:txBody>
          <a:bodyPr anchor="t" rtlCol="false" tIns="0" lIns="0" bIns="0" rIns="0">
            <a:spAutoFit/>
          </a:bodyPr>
          <a:lstStyle/>
          <a:p>
            <a:pPr algn="ctr">
              <a:lnSpc>
                <a:spcPts val="8769"/>
              </a:lnSpc>
            </a:pPr>
            <a:r>
              <a:rPr lang="en-US" b="true" sz="7307">
                <a:solidFill>
                  <a:srgbClr val="203162"/>
                </a:solidFill>
                <a:latin typeface="Agrandir Bold"/>
                <a:ea typeface="Agrandir Bold"/>
                <a:cs typeface="Agrandir Bold"/>
                <a:sym typeface="Agrandir Bold"/>
              </a:rPr>
              <a:t>Outline</a:t>
            </a:r>
          </a:p>
        </p:txBody>
      </p:sp>
      <p:sp>
        <p:nvSpPr>
          <p:cNvPr name="TextBox 26" id="26"/>
          <p:cNvSpPr txBox="true"/>
          <p:nvPr/>
        </p:nvSpPr>
        <p:spPr>
          <a:xfrm rot="0">
            <a:off x="7810710" y="6843992"/>
            <a:ext cx="2657332" cy="828675"/>
          </a:xfrm>
          <a:prstGeom prst="rect">
            <a:avLst/>
          </a:prstGeom>
        </p:spPr>
        <p:txBody>
          <a:bodyPr anchor="t" rtlCol="false" tIns="0" lIns="0" bIns="0" rIns="0">
            <a:spAutoFit/>
          </a:bodyPr>
          <a:lstStyle/>
          <a:p>
            <a:pPr algn="ctr">
              <a:lnSpc>
                <a:spcPts val="3360"/>
              </a:lnSpc>
              <a:spcBef>
                <a:spcPct val="0"/>
              </a:spcBef>
            </a:pPr>
            <a:r>
              <a:rPr lang="en-US" b="true" sz="2800">
                <a:solidFill>
                  <a:srgbClr val="203162"/>
                </a:solidFill>
                <a:latin typeface="Quicksand Bold"/>
                <a:ea typeface="Quicksand Bold"/>
                <a:cs typeface="Quicksand Bold"/>
                <a:sym typeface="Quicksand Bold"/>
              </a:rPr>
              <a:t>Data  Pre-Processing</a:t>
            </a:r>
          </a:p>
        </p:txBody>
      </p:sp>
      <p:sp>
        <p:nvSpPr>
          <p:cNvPr name="TextBox 27" id="27"/>
          <p:cNvSpPr txBox="true"/>
          <p:nvPr/>
        </p:nvSpPr>
        <p:spPr>
          <a:xfrm rot="0">
            <a:off x="4436536" y="7018371"/>
            <a:ext cx="2657332" cy="479918"/>
          </a:xfrm>
          <a:prstGeom prst="rect">
            <a:avLst/>
          </a:prstGeom>
        </p:spPr>
        <p:txBody>
          <a:bodyPr anchor="t" rtlCol="false" tIns="0" lIns="0" bIns="0" rIns="0">
            <a:spAutoFit/>
          </a:bodyPr>
          <a:lstStyle/>
          <a:p>
            <a:pPr algn="ctr">
              <a:lnSpc>
                <a:spcPts val="3866"/>
              </a:lnSpc>
              <a:spcBef>
                <a:spcPct val="0"/>
              </a:spcBef>
            </a:pPr>
            <a:r>
              <a:rPr lang="en-US" b="true" sz="3221">
                <a:solidFill>
                  <a:srgbClr val="203162"/>
                </a:solidFill>
                <a:latin typeface="Quicksand Bold"/>
                <a:ea typeface="Quicksand Bold"/>
                <a:cs typeface="Quicksand Bold"/>
                <a:sym typeface="Quicksand Bold"/>
              </a:rPr>
              <a:t>EDA &amp; Insight</a:t>
            </a:r>
          </a:p>
        </p:txBody>
      </p:sp>
      <p:sp>
        <p:nvSpPr>
          <p:cNvPr name="TextBox 28" id="28"/>
          <p:cNvSpPr txBox="true"/>
          <p:nvPr/>
        </p:nvSpPr>
        <p:spPr>
          <a:xfrm rot="0">
            <a:off x="1057738" y="7018371"/>
            <a:ext cx="2657332" cy="479918"/>
          </a:xfrm>
          <a:prstGeom prst="rect">
            <a:avLst/>
          </a:prstGeom>
        </p:spPr>
        <p:txBody>
          <a:bodyPr anchor="t" rtlCol="false" tIns="0" lIns="0" bIns="0" rIns="0">
            <a:spAutoFit/>
          </a:bodyPr>
          <a:lstStyle/>
          <a:p>
            <a:pPr algn="ctr">
              <a:lnSpc>
                <a:spcPts val="3866"/>
              </a:lnSpc>
              <a:spcBef>
                <a:spcPct val="0"/>
              </a:spcBef>
            </a:pPr>
            <a:r>
              <a:rPr lang="en-US" b="true" sz="3221">
                <a:solidFill>
                  <a:srgbClr val="203162"/>
                </a:solidFill>
                <a:latin typeface="Quicksand Bold"/>
                <a:ea typeface="Quicksand Bold"/>
                <a:cs typeface="Quicksand Bold"/>
                <a:sym typeface="Quicksand Bold"/>
              </a:rPr>
              <a:t>Background</a:t>
            </a:r>
          </a:p>
        </p:txBody>
      </p:sp>
      <p:sp>
        <p:nvSpPr>
          <p:cNvPr name="TextBox 29" id="29"/>
          <p:cNvSpPr txBox="true"/>
          <p:nvPr/>
        </p:nvSpPr>
        <p:spPr>
          <a:xfrm rot="0">
            <a:off x="11198756" y="6764125"/>
            <a:ext cx="2657332" cy="969360"/>
          </a:xfrm>
          <a:prstGeom prst="rect">
            <a:avLst/>
          </a:prstGeom>
        </p:spPr>
        <p:txBody>
          <a:bodyPr anchor="t" rtlCol="false" tIns="0" lIns="0" bIns="0" rIns="0">
            <a:spAutoFit/>
          </a:bodyPr>
          <a:lstStyle/>
          <a:p>
            <a:pPr algn="ctr">
              <a:lnSpc>
                <a:spcPts val="3866"/>
              </a:lnSpc>
              <a:spcBef>
                <a:spcPct val="0"/>
              </a:spcBef>
            </a:pPr>
            <a:r>
              <a:rPr lang="en-US" b="true" sz="3221">
                <a:solidFill>
                  <a:srgbClr val="203162"/>
                </a:solidFill>
                <a:latin typeface="Quicksand Bold"/>
                <a:ea typeface="Quicksand Bold"/>
                <a:cs typeface="Quicksand Bold"/>
                <a:sym typeface="Quicksand Bold"/>
              </a:rPr>
              <a:t>Machine Learning</a:t>
            </a:r>
          </a:p>
        </p:txBody>
      </p:sp>
      <p:sp>
        <p:nvSpPr>
          <p:cNvPr name="TextBox 30" id="30"/>
          <p:cNvSpPr txBox="true"/>
          <p:nvPr/>
        </p:nvSpPr>
        <p:spPr>
          <a:xfrm rot="0">
            <a:off x="14601968" y="6824942"/>
            <a:ext cx="2657332" cy="828675"/>
          </a:xfrm>
          <a:prstGeom prst="rect">
            <a:avLst/>
          </a:prstGeom>
        </p:spPr>
        <p:txBody>
          <a:bodyPr anchor="t" rtlCol="false" tIns="0" lIns="0" bIns="0" rIns="0">
            <a:spAutoFit/>
          </a:bodyPr>
          <a:lstStyle/>
          <a:p>
            <a:pPr algn="ctr">
              <a:lnSpc>
                <a:spcPts val="3240"/>
              </a:lnSpc>
              <a:spcBef>
                <a:spcPct val="0"/>
              </a:spcBef>
            </a:pPr>
            <a:r>
              <a:rPr lang="en-US" b="true" sz="2700">
                <a:solidFill>
                  <a:srgbClr val="203162"/>
                </a:solidFill>
                <a:latin typeface="Quicksand Bold"/>
                <a:ea typeface="Quicksand Bold"/>
                <a:cs typeface="Quicksand Bold"/>
                <a:sym typeface="Quicksand Bold"/>
              </a:rPr>
              <a:t>Business Recomendation</a:t>
            </a:r>
          </a:p>
        </p:txBody>
      </p:sp>
      <p:grpSp>
        <p:nvGrpSpPr>
          <p:cNvPr name="Group 31" id="31"/>
          <p:cNvGrpSpPr/>
          <p:nvPr/>
        </p:nvGrpSpPr>
        <p:grpSpPr>
          <a:xfrm rot="0">
            <a:off x="15406528" y="530206"/>
            <a:ext cx="2150490" cy="498494"/>
            <a:chOff x="0" y="0"/>
            <a:chExt cx="2867320" cy="664659"/>
          </a:xfrm>
        </p:grpSpPr>
        <p:sp>
          <p:nvSpPr>
            <p:cNvPr name="TextBox 32" id="32"/>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transition spd="fast">
    <p:cover dir="d"/>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sp>
        <p:nvSpPr>
          <p:cNvPr name="TextBox 2" id="2"/>
          <p:cNvSpPr txBox="true"/>
          <p:nvPr/>
        </p:nvSpPr>
        <p:spPr>
          <a:xfrm rot="0">
            <a:off x="1028700" y="600800"/>
            <a:ext cx="16230600" cy="8987510"/>
          </a:xfrm>
          <a:prstGeom prst="rect">
            <a:avLst/>
          </a:prstGeom>
        </p:spPr>
        <p:txBody>
          <a:bodyPr anchor="t" rtlCol="false" tIns="0" lIns="0" bIns="0" rIns="0">
            <a:spAutoFit/>
          </a:bodyPr>
          <a:lstStyle/>
          <a:p>
            <a:pPr algn="l" marL="462684" indent="-231342" lvl="1">
              <a:lnSpc>
                <a:spcPts val="3278"/>
              </a:lnSpc>
              <a:buFont typeface="Arial"/>
              <a:buChar char="•"/>
            </a:pPr>
            <a:r>
              <a:rPr lang="en-US" b="true" sz="2143">
                <a:solidFill>
                  <a:srgbClr val="000000"/>
                </a:solidFill>
                <a:latin typeface="Quicksand Bold"/>
                <a:ea typeface="Quicksand Bold"/>
                <a:cs typeface="Quicksand Bold"/>
                <a:sym typeface="Quicksand Bold"/>
              </a:rPr>
              <a:t>Back End News. (2022). Home Credit develops programs that promote financial inclusion. Diakses dari </a:t>
            </a:r>
            <a:r>
              <a:rPr lang="en-US" b="true" sz="2143" u="sng">
                <a:solidFill>
                  <a:srgbClr val="000000"/>
                </a:solidFill>
                <a:latin typeface="Quicksand Bold"/>
                <a:ea typeface="Quicksand Bold"/>
                <a:cs typeface="Quicksand Bold"/>
                <a:sym typeface="Quicksand Bold"/>
                <a:hlinkClick r:id="rId2" tooltip="https://backendnews.net/home-credit-develops-programs-that-promote-financial-inclusion/"/>
              </a:rPr>
              <a:t>https://backendnews.net/home-credit-develops-programs-that-promote-financial-inclusion/</a:t>
            </a:r>
          </a:p>
          <a:p>
            <a:pPr algn="l" marL="462684" indent="-231342" lvl="1">
              <a:lnSpc>
                <a:spcPts val="3278"/>
              </a:lnSpc>
              <a:buFont typeface="Arial"/>
              <a:buChar char="•"/>
            </a:pPr>
            <a:r>
              <a:rPr lang="en-US" b="true" sz="2143">
                <a:solidFill>
                  <a:srgbClr val="000000"/>
                </a:solidFill>
                <a:latin typeface="Quicksand Bold"/>
                <a:ea typeface="Quicksand Bold"/>
                <a:cs typeface="Quicksand Bold"/>
                <a:sym typeface="Quicksand Bold"/>
              </a:rPr>
              <a:t>Home Credit India. (2019). Home Credit launches a multi-city drive to deepen its offering and broaden financial inclusion in India. Diakses dari </a:t>
            </a:r>
            <a:r>
              <a:rPr lang="en-US" b="true" sz="2143" u="sng">
                <a:solidFill>
                  <a:srgbClr val="000000"/>
                </a:solidFill>
                <a:latin typeface="Quicksand Bold"/>
                <a:ea typeface="Quicksand Bold"/>
                <a:cs typeface="Quicksand Bold"/>
                <a:sym typeface="Quicksand Bold"/>
                <a:hlinkClick r:id="rId3" tooltip="https://www.homecredit.co.in/en/home-credit-launches-a-multi-city-drive-to-deepen-its-offering-and-broaden-financial-inclusion-in-india"/>
              </a:rPr>
              <a:t>https://www.homecredit.co.in/en/home-credit-launches-a-multi-city-drive-to-deepen-its-offering-and-broaden-financial-inclusion-in-india</a:t>
            </a:r>
          </a:p>
          <a:p>
            <a:pPr algn="l" marL="462684" indent="-231342" lvl="1">
              <a:lnSpc>
                <a:spcPts val="3278"/>
              </a:lnSpc>
              <a:buFont typeface="Arial"/>
              <a:buChar char="•"/>
            </a:pPr>
            <a:r>
              <a:rPr lang="en-US" b="true" sz="2143">
                <a:solidFill>
                  <a:srgbClr val="000000"/>
                </a:solidFill>
                <a:latin typeface="Quicksand Bold"/>
                <a:ea typeface="Quicksand Bold"/>
                <a:cs typeface="Quicksand Bold"/>
                <a:sym typeface="Quicksand Bold"/>
              </a:rPr>
              <a:t>Home Credit Indonesia. (2024). Home Credit Indonesia completes change in shareholder. Diakses dari </a:t>
            </a:r>
            <a:r>
              <a:rPr lang="en-US" b="true" sz="2143" u="sng">
                <a:solidFill>
                  <a:srgbClr val="000000"/>
                </a:solidFill>
                <a:latin typeface="Quicksand Bold"/>
                <a:ea typeface="Quicksand Bold"/>
                <a:cs typeface="Quicksand Bold"/>
                <a:sym typeface="Quicksand Bold"/>
                <a:hlinkClick r:id="rId4" tooltip="https://www.homecredit.co.id/tentang-perusahaan/siaran-pers/Home-Credit-Indonesia-completes-change-in-shareholder"/>
              </a:rPr>
              <a:t>https://www.homecredit.co.id/tentang-perusahaan/siaran-pers/Home-Credit-Indonesia-completes-change-in-shareholder</a:t>
            </a:r>
          </a:p>
          <a:p>
            <a:pPr algn="l" marL="462684" indent="-231342" lvl="1">
              <a:lnSpc>
                <a:spcPts val="3278"/>
              </a:lnSpc>
              <a:buFont typeface="Arial"/>
              <a:buChar char="•"/>
            </a:pPr>
            <a:r>
              <a:rPr lang="en-US" b="true" sz="2143" spc="42">
                <a:solidFill>
                  <a:srgbClr val="000000"/>
                </a:solidFill>
                <a:latin typeface="Quicksand Bold"/>
                <a:ea typeface="Quicksand Bold"/>
                <a:cs typeface="Quicksand Bold"/>
                <a:sym typeface="Quicksand Bold"/>
              </a:rPr>
              <a:t>Federal Reserve Bank of New York. (2024). Consumers Report Higher Credit Rejection Rates, Expect Fewer Credit Applications. Diakses dari </a:t>
            </a:r>
            <a:r>
              <a:rPr lang="en-US" b="true" sz="2143" spc="42" u="sng">
                <a:solidFill>
                  <a:srgbClr val="000000"/>
                </a:solidFill>
                <a:latin typeface="Quicksand Bold"/>
                <a:ea typeface="Quicksand Bold"/>
                <a:cs typeface="Quicksand Bold"/>
                <a:sym typeface="Quicksand Bold"/>
                <a:hlinkClick r:id="rId5" tooltip="https://www.newyorkfed.org/newsevents/news/research/2024/20241118"/>
              </a:rPr>
              <a:t>https://www.newyorkfed.org/newsevents/news/research/2024/20241118</a:t>
            </a:r>
          </a:p>
          <a:p>
            <a:pPr algn="l" marL="462684" indent="-231342" lvl="1">
              <a:lnSpc>
                <a:spcPts val="3278"/>
              </a:lnSpc>
              <a:buFont typeface="Arial"/>
              <a:buChar char="•"/>
            </a:pPr>
            <a:r>
              <a:rPr lang="en-US" b="true" sz="2143">
                <a:solidFill>
                  <a:srgbClr val="000000"/>
                </a:solidFill>
                <a:latin typeface="Quicksand Bold"/>
                <a:ea typeface="Quicksand Bold"/>
                <a:cs typeface="Quicksand Bold"/>
                <a:sym typeface="Quicksand Bold"/>
              </a:rPr>
              <a:t>Rocket Mortgage. (2023). What to do if your mortgage loan application is denied. Diakses dari </a:t>
            </a:r>
            <a:r>
              <a:rPr lang="en-US" b="true" sz="2143" u="sng">
                <a:solidFill>
                  <a:srgbClr val="000000"/>
                </a:solidFill>
                <a:latin typeface="Quicksand Bold"/>
                <a:ea typeface="Quicksand Bold"/>
                <a:cs typeface="Quicksand Bold"/>
                <a:sym typeface="Quicksand Bold"/>
                <a:hlinkClick r:id="rId6" tooltip="https://www.rocketmortgage.com/learn/what-to-do-if-your-mortgage-loan-application-is-denied"/>
              </a:rPr>
              <a:t>https://www.rocketmortgage.com/learn/what-to-do-if-your-mortgage-loan-application-is-denied</a:t>
            </a:r>
          </a:p>
          <a:p>
            <a:pPr algn="l" marL="462684" indent="-231342" lvl="1">
              <a:lnSpc>
                <a:spcPts val="3278"/>
              </a:lnSpc>
              <a:buFont typeface="Arial"/>
              <a:buChar char="•"/>
            </a:pPr>
            <a:r>
              <a:rPr lang="en-US" b="true" sz="2143">
                <a:solidFill>
                  <a:srgbClr val="000000"/>
                </a:solidFill>
                <a:latin typeface="Quicksand Bold"/>
                <a:ea typeface="Quicksand Bold"/>
                <a:cs typeface="Quicksand Bold"/>
                <a:sym typeface="Quicksand Bold"/>
              </a:rPr>
              <a:t>Back End News. (2022). Home Credit develops programs that promote financial inclusion. Diakses dari </a:t>
            </a:r>
            <a:r>
              <a:rPr lang="en-US" b="true" sz="2143" u="sng">
                <a:solidFill>
                  <a:srgbClr val="000000"/>
                </a:solidFill>
                <a:latin typeface="Quicksand Bold"/>
                <a:ea typeface="Quicksand Bold"/>
                <a:cs typeface="Quicksand Bold"/>
                <a:sym typeface="Quicksand Bold"/>
                <a:hlinkClick r:id="rId7" tooltip="https://backendnews.net/home-credit-develops-programs-that-promote-financial-inclusion/"/>
              </a:rPr>
              <a:t>https://backendnews.net/home-credit-develops-programs-that-promote-financial-inclusion/</a:t>
            </a:r>
          </a:p>
          <a:p>
            <a:pPr algn="l" marL="462684" indent="-231342" lvl="1">
              <a:lnSpc>
                <a:spcPts val="3278"/>
              </a:lnSpc>
              <a:buFont typeface="Arial"/>
              <a:buChar char="•"/>
            </a:pPr>
            <a:r>
              <a:rPr lang="en-US" b="true" sz="2143">
                <a:solidFill>
                  <a:srgbClr val="000000"/>
                </a:solidFill>
                <a:latin typeface="Quicksand Bold"/>
                <a:ea typeface="Quicksand Bold"/>
                <a:cs typeface="Quicksand Bold"/>
                <a:sym typeface="Quicksand Bold"/>
              </a:rPr>
              <a:t>Springer. (2023). Machine learning techniques for default prediction: an application to small Italian companies. Diakses dari </a:t>
            </a:r>
            <a:r>
              <a:rPr lang="en-US" b="true" sz="2143" u="sng">
                <a:solidFill>
                  <a:srgbClr val="000000"/>
                </a:solidFill>
                <a:latin typeface="Quicksand Bold"/>
                <a:ea typeface="Quicksand Bold"/>
                <a:cs typeface="Quicksand Bold"/>
                <a:sym typeface="Quicksand Bold"/>
                <a:hlinkClick r:id="rId8" tooltip="https://link.springer.com/article/10.1057/s41283-023-00132-2"/>
              </a:rPr>
              <a:t>https://link.springer.com/article/10.1057/s41283-023-00132-2</a:t>
            </a:r>
          </a:p>
          <a:p>
            <a:pPr algn="l" marL="462684" indent="-231342" lvl="1">
              <a:lnSpc>
                <a:spcPts val="3278"/>
              </a:lnSpc>
              <a:buFont typeface="Arial"/>
              <a:buChar char="•"/>
            </a:pPr>
            <a:r>
              <a:rPr lang="en-US" b="true" sz="2143">
                <a:solidFill>
                  <a:srgbClr val="000000"/>
                </a:solidFill>
                <a:latin typeface="Quicksand Bold"/>
                <a:ea typeface="Quicksand Bold"/>
                <a:cs typeface="Quicksand Bold"/>
                <a:sym typeface="Quicksand Bold"/>
              </a:rPr>
              <a:t>DataRobot. (n.d.). Loan default. Diakses dari </a:t>
            </a:r>
            <a:r>
              <a:rPr lang="en-US" b="true" sz="2143" u="sng">
                <a:solidFill>
                  <a:srgbClr val="000000"/>
                </a:solidFill>
                <a:latin typeface="Quicksand Bold"/>
                <a:ea typeface="Quicksand Bold"/>
                <a:cs typeface="Quicksand Bold"/>
                <a:sym typeface="Quicksand Bold"/>
                <a:hlinkClick r:id="rId9" tooltip="https://docs.datarobot.com/en/docs/api/guide/common-case/loan-default/index.html"/>
              </a:rPr>
              <a:t>https://docs.datarobot.com/en/docs/api/guide/common-case/loan-default/index.html</a:t>
            </a:r>
          </a:p>
          <a:p>
            <a:pPr algn="l" marL="462684" indent="-231342" lvl="1">
              <a:lnSpc>
                <a:spcPts val="3278"/>
              </a:lnSpc>
              <a:buFont typeface="Arial"/>
              <a:buChar char="•"/>
            </a:pPr>
            <a:r>
              <a:rPr lang="en-US" b="true" sz="2143">
                <a:solidFill>
                  <a:srgbClr val="000000"/>
                </a:solidFill>
                <a:latin typeface="Quicksand Bold"/>
                <a:ea typeface="Quicksand Bold"/>
                <a:cs typeface="Quicksand Bold"/>
                <a:sym typeface="Quicksand Bold"/>
              </a:rPr>
              <a:t>ScienceDirect. (2021). Applying machine learning algorithms to predict default probability in the online credit market: Evidence from China. Diakses dari </a:t>
            </a:r>
            <a:r>
              <a:rPr lang="en-US" b="true" sz="2143" u="sng">
                <a:solidFill>
                  <a:srgbClr val="000000"/>
                </a:solidFill>
                <a:latin typeface="Quicksand Bold"/>
                <a:ea typeface="Quicksand Bold"/>
                <a:cs typeface="Quicksand Bold"/>
                <a:sym typeface="Quicksand Bold"/>
                <a:hlinkClick r:id="rId10" tooltip="https://www.sciencedirect.com/science/article/abs/pii/S1057521921002878"/>
              </a:rPr>
              <a:t>https://www.sciencedirect.com/science/article/abs/pii/S1057521921002878</a:t>
            </a:r>
          </a:p>
          <a:p>
            <a:pPr algn="l" marL="462684" indent="-231342" lvl="1">
              <a:lnSpc>
                <a:spcPts val="3278"/>
              </a:lnSpc>
              <a:buFont typeface="Arial"/>
              <a:buChar char="•"/>
            </a:pPr>
            <a:r>
              <a:rPr lang="en-US" b="true" sz="2143">
                <a:solidFill>
                  <a:srgbClr val="000000"/>
                </a:solidFill>
                <a:latin typeface="Quicksand Bold"/>
                <a:ea typeface="Quicksand Bold"/>
                <a:cs typeface="Quicksand Bold"/>
                <a:sym typeface="Quicksand Bold"/>
              </a:rPr>
              <a:t>FICO. (n.d.). Explainable Machine Learning for Probability of Default Calculations. Diakses dari </a:t>
            </a:r>
            <a:r>
              <a:rPr lang="en-US" b="true" sz="2143" u="sng">
                <a:solidFill>
                  <a:srgbClr val="000000"/>
                </a:solidFill>
                <a:latin typeface="Quicksand Bold"/>
                <a:ea typeface="Quicksand Bold"/>
                <a:cs typeface="Quicksand Bold"/>
                <a:sym typeface="Quicksand Bold"/>
                <a:hlinkClick r:id="rId11" tooltip="https://www.fico.com/blogs/Explainable-Machine-Learning-for-Probability-of-Default-Calculations"/>
              </a:rPr>
              <a:t>https://www.fico.com/blogs/Explainable-Machine-Learning-for-Probability-of-Default-Calculations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697" y="48857"/>
            <a:ext cx="935928" cy="937722"/>
            <a:chOff x="0" y="0"/>
            <a:chExt cx="400548" cy="401315"/>
          </a:xfrm>
        </p:grpSpPr>
        <p:sp>
          <p:nvSpPr>
            <p:cNvPr name="Freeform 3" id="3"/>
            <p:cNvSpPr/>
            <p:nvPr/>
          </p:nvSpPr>
          <p:spPr>
            <a:xfrm flipH="false" flipV="false" rot="0">
              <a:off x="0" y="0"/>
              <a:ext cx="400547" cy="401315"/>
            </a:xfrm>
            <a:custGeom>
              <a:avLst/>
              <a:gdLst/>
              <a:ahLst/>
              <a:cxnLst/>
              <a:rect r="r" b="b" t="t" l="l"/>
              <a:pathLst>
                <a:path h="401315" w="400547">
                  <a:moveTo>
                    <a:pt x="0" y="0"/>
                  </a:moveTo>
                  <a:lnTo>
                    <a:pt x="400547" y="0"/>
                  </a:lnTo>
                  <a:lnTo>
                    <a:pt x="400547" y="401315"/>
                  </a:lnTo>
                  <a:lnTo>
                    <a:pt x="0" y="401315"/>
                  </a:lnTo>
                  <a:close/>
                </a:path>
              </a:pathLst>
            </a:custGeom>
            <a:solidFill>
              <a:srgbClr val="4672F1"/>
            </a:solidFill>
          </p:spPr>
        </p:sp>
        <p:sp>
          <p:nvSpPr>
            <p:cNvPr name="TextBox 4" id="4"/>
            <p:cNvSpPr txBox="true"/>
            <p:nvPr/>
          </p:nvSpPr>
          <p:spPr>
            <a:xfrm>
              <a:off x="0" y="38100"/>
              <a:ext cx="400548" cy="363215"/>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982932" y="7529964"/>
            <a:ext cx="2389633" cy="2757036"/>
            <a:chOff x="0" y="0"/>
            <a:chExt cx="3186178" cy="3676048"/>
          </a:xfrm>
        </p:grpSpPr>
        <p:grpSp>
          <p:nvGrpSpPr>
            <p:cNvPr name="Group 6" id="6"/>
            <p:cNvGrpSpPr/>
            <p:nvPr/>
          </p:nvGrpSpPr>
          <p:grpSpPr>
            <a:xfrm rot="0">
              <a:off x="646666" y="379579"/>
              <a:ext cx="1627548" cy="3296469"/>
              <a:chOff x="0" y="0"/>
              <a:chExt cx="660400" cy="1337588"/>
            </a:xfrm>
          </p:grpSpPr>
          <p:sp>
            <p:nvSpPr>
              <p:cNvPr name="Freeform 7" id="7"/>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1"/>
              </a:solidFill>
            </p:spPr>
          </p:sp>
          <p:sp>
            <p:nvSpPr>
              <p:cNvPr name="TextBox 8" id="8"/>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9" id="9"/>
            <p:cNvSpPr/>
            <p:nvPr/>
          </p:nvSpPr>
          <p:spPr>
            <a:xfrm flipH="false" flipV="false" rot="0">
              <a:off x="1847992" y="0"/>
              <a:ext cx="946626" cy="1404278"/>
            </a:xfrm>
            <a:custGeom>
              <a:avLst/>
              <a:gdLst/>
              <a:ahLst/>
              <a:cxnLst/>
              <a:rect r="r" b="b" t="t" l="l"/>
              <a:pathLst>
                <a:path h="1404278" w="946626">
                  <a:moveTo>
                    <a:pt x="0" y="0"/>
                  </a:moveTo>
                  <a:lnTo>
                    <a:pt x="946627" y="0"/>
                  </a:lnTo>
                  <a:lnTo>
                    <a:pt x="946627" y="1404278"/>
                  </a:lnTo>
                  <a:lnTo>
                    <a:pt x="0" y="1404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47992" y="2314949"/>
              <a:ext cx="1338185" cy="1361099"/>
            </a:xfrm>
            <a:custGeom>
              <a:avLst/>
              <a:gdLst/>
              <a:ahLst/>
              <a:cxnLst/>
              <a:rect r="r" b="b" t="t" l="l"/>
              <a:pathLst>
                <a:path h="1361099" w="1338185">
                  <a:moveTo>
                    <a:pt x="0" y="0"/>
                  </a:moveTo>
                  <a:lnTo>
                    <a:pt x="1338186" y="0"/>
                  </a:lnTo>
                  <a:lnTo>
                    <a:pt x="1338186" y="1361099"/>
                  </a:lnTo>
                  <a:lnTo>
                    <a:pt x="0" y="1361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2382715"/>
              <a:ext cx="1293333" cy="1293333"/>
            </a:xfrm>
            <a:custGeom>
              <a:avLst/>
              <a:gdLst/>
              <a:ahLst/>
              <a:cxnLst/>
              <a:rect r="r" b="b" t="t" l="l"/>
              <a:pathLst>
                <a:path h="1293333" w="1293333">
                  <a:moveTo>
                    <a:pt x="0" y="0"/>
                  </a:moveTo>
                  <a:lnTo>
                    <a:pt x="1293333" y="0"/>
                  </a:lnTo>
                  <a:lnTo>
                    <a:pt x="1293333" y="1293333"/>
                  </a:lnTo>
                  <a:lnTo>
                    <a:pt x="0" y="12933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5697" y="45508"/>
            <a:ext cx="945045" cy="9450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14" id="14"/>
            <p:cNvSpPr txBox="true"/>
            <p:nvPr/>
          </p:nvSpPr>
          <p:spPr>
            <a:xfrm>
              <a:off x="76200" y="114300"/>
              <a:ext cx="660400" cy="622300"/>
            </a:xfrm>
            <a:prstGeom prst="rect">
              <a:avLst/>
            </a:prstGeom>
          </p:spPr>
          <p:txBody>
            <a:bodyPr anchor="ctr" rtlCol="false" tIns="41226" lIns="41226" bIns="41226" rIns="41226"/>
            <a:lstStyle/>
            <a:p>
              <a:pPr algn="ctr">
                <a:lnSpc>
                  <a:spcPts val="2186"/>
                </a:lnSpc>
              </a:pPr>
            </a:p>
          </p:txBody>
        </p:sp>
      </p:grpSp>
      <p:sp>
        <p:nvSpPr>
          <p:cNvPr name="Freeform 15" id="15"/>
          <p:cNvSpPr/>
          <p:nvPr/>
        </p:nvSpPr>
        <p:spPr>
          <a:xfrm flipH="false" flipV="false" rot="-10800000">
            <a:off x="-14813" y="903137"/>
            <a:ext cx="945045" cy="961227"/>
          </a:xfrm>
          <a:custGeom>
            <a:avLst/>
            <a:gdLst/>
            <a:ahLst/>
            <a:cxnLst/>
            <a:rect r="r" b="b" t="t" l="l"/>
            <a:pathLst>
              <a:path h="961227" w="945045">
                <a:moveTo>
                  <a:pt x="0" y="0"/>
                </a:moveTo>
                <a:lnTo>
                  <a:pt x="945044" y="0"/>
                </a:lnTo>
                <a:lnTo>
                  <a:pt x="945044" y="961227"/>
                </a:lnTo>
                <a:lnTo>
                  <a:pt x="0" y="9612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79606" y="806148"/>
            <a:ext cx="579820" cy="5798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18" id="18"/>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19" id="19"/>
          <p:cNvSpPr/>
          <p:nvPr/>
        </p:nvSpPr>
        <p:spPr>
          <a:xfrm flipH="false" flipV="false" rot="0">
            <a:off x="939347" y="45508"/>
            <a:ext cx="945045" cy="945045"/>
          </a:xfrm>
          <a:custGeom>
            <a:avLst/>
            <a:gdLst/>
            <a:ahLst/>
            <a:cxnLst/>
            <a:rect r="r" b="b" t="t" l="l"/>
            <a:pathLst>
              <a:path h="945045" w="945045">
                <a:moveTo>
                  <a:pt x="0" y="0"/>
                </a:moveTo>
                <a:lnTo>
                  <a:pt x="945045" y="0"/>
                </a:lnTo>
                <a:lnTo>
                  <a:pt x="945045" y="945045"/>
                </a:lnTo>
                <a:lnTo>
                  <a:pt x="0" y="9450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15724068" y="339330"/>
            <a:ext cx="942174" cy="942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2" id="22"/>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23" id="23"/>
          <p:cNvSpPr/>
          <p:nvPr/>
        </p:nvSpPr>
        <p:spPr>
          <a:xfrm flipH="false" flipV="false" rot="0">
            <a:off x="6872613" y="2139765"/>
            <a:ext cx="4252361" cy="3774774"/>
          </a:xfrm>
          <a:custGeom>
            <a:avLst/>
            <a:gdLst/>
            <a:ahLst/>
            <a:cxnLst/>
            <a:rect r="r" b="b" t="t" l="l"/>
            <a:pathLst>
              <a:path h="3774774" w="4252361">
                <a:moveTo>
                  <a:pt x="0" y="0"/>
                </a:moveTo>
                <a:lnTo>
                  <a:pt x="4252361" y="0"/>
                </a:lnTo>
                <a:lnTo>
                  <a:pt x="4252361" y="3774774"/>
                </a:lnTo>
                <a:lnTo>
                  <a:pt x="0" y="3774774"/>
                </a:lnTo>
                <a:lnTo>
                  <a:pt x="0" y="0"/>
                </a:lnTo>
                <a:close/>
              </a:path>
            </a:pathLst>
          </a:custGeom>
          <a:blipFill>
            <a:blip r:embed="rId12"/>
            <a:stretch>
              <a:fillRect l="-1266" t="-1367" r="-1251" b="-2853"/>
            </a:stretch>
          </a:blipFill>
        </p:spPr>
      </p:sp>
      <p:sp>
        <p:nvSpPr>
          <p:cNvPr name="Freeform 24" id="24"/>
          <p:cNvSpPr/>
          <p:nvPr/>
        </p:nvSpPr>
        <p:spPr>
          <a:xfrm flipH="false" flipV="false" rot="0">
            <a:off x="654936" y="2139765"/>
            <a:ext cx="4256428" cy="3774774"/>
          </a:xfrm>
          <a:custGeom>
            <a:avLst/>
            <a:gdLst/>
            <a:ahLst/>
            <a:cxnLst/>
            <a:rect r="r" b="b" t="t" l="l"/>
            <a:pathLst>
              <a:path h="3774774" w="4256428">
                <a:moveTo>
                  <a:pt x="0" y="0"/>
                </a:moveTo>
                <a:lnTo>
                  <a:pt x="4256428" y="0"/>
                </a:lnTo>
                <a:lnTo>
                  <a:pt x="4256428" y="3774774"/>
                </a:lnTo>
                <a:lnTo>
                  <a:pt x="0" y="3774774"/>
                </a:lnTo>
                <a:lnTo>
                  <a:pt x="0" y="0"/>
                </a:lnTo>
                <a:close/>
              </a:path>
            </a:pathLst>
          </a:custGeom>
          <a:blipFill>
            <a:blip r:embed="rId13"/>
            <a:stretch>
              <a:fillRect l="-2568" t="-2896" r="-1712" b="-2896"/>
            </a:stretch>
          </a:blipFill>
        </p:spPr>
      </p:sp>
      <p:sp>
        <p:nvSpPr>
          <p:cNvPr name="Freeform 25" id="25"/>
          <p:cNvSpPr/>
          <p:nvPr/>
        </p:nvSpPr>
        <p:spPr>
          <a:xfrm flipH="false" flipV="false" rot="0">
            <a:off x="13086222" y="2139765"/>
            <a:ext cx="4173078" cy="3645241"/>
          </a:xfrm>
          <a:custGeom>
            <a:avLst/>
            <a:gdLst/>
            <a:ahLst/>
            <a:cxnLst/>
            <a:rect r="r" b="b" t="t" l="l"/>
            <a:pathLst>
              <a:path h="3645241" w="4173078">
                <a:moveTo>
                  <a:pt x="0" y="0"/>
                </a:moveTo>
                <a:lnTo>
                  <a:pt x="4173078" y="0"/>
                </a:lnTo>
                <a:lnTo>
                  <a:pt x="4173078" y="3645241"/>
                </a:lnTo>
                <a:lnTo>
                  <a:pt x="0" y="3645241"/>
                </a:lnTo>
                <a:lnTo>
                  <a:pt x="0" y="0"/>
                </a:lnTo>
                <a:close/>
              </a:path>
            </a:pathLst>
          </a:custGeom>
          <a:blipFill>
            <a:blip r:embed="rId14"/>
            <a:stretch>
              <a:fillRect l="-2125" t="-4379" r="-850" b="-2432"/>
            </a:stretch>
          </a:blipFill>
        </p:spPr>
      </p:sp>
      <p:sp>
        <p:nvSpPr>
          <p:cNvPr name="Freeform 26" id="26"/>
          <p:cNvSpPr/>
          <p:nvPr/>
        </p:nvSpPr>
        <p:spPr>
          <a:xfrm flipH="false" flipV="false" rot="0">
            <a:off x="752747" y="6311735"/>
            <a:ext cx="4158617" cy="3684835"/>
          </a:xfrm>
          <a:custGeom>
            <a:avLst/>
            <a:gdLst/>
            <a:ahLst/>
            <a:cxnLst/>
            <a:rect r="r" b="b" t="t" l="l"/>
            <a:pathLst>
              <a:path h="3684835" w="4158617">
                <a:moveTo>
                  <a:pt x="0" y="0"/>
                </a:moveTo>
                <a:lnTo>
                  <a:pt x="4158617" y="0"/>
                </a:lnTo>
                <a:lnTo>
                  <a:pt x="4158617" y="3684835"/>
                </a:lnTo>
                <a:lnTo>
                  <a:pt x="0" y="3684835"/>
                </a:lnTo>
                <a:lnTo>
                  <a:pt x="0" y="0"/>
                </a:lnTo>
                <a:close/>
              </a:path>
            </a:pathLst>
          </a:custGeom>
          <a:blipFill>
            <a:blip r:embed="rId15"/>
            <a:stretch>
              <a:fillRect l="-1279" t="-3850" r="-853" b="-1925"/>
            </a:stretch>
          </a:blipFill>
        </p:spPr>
      </p:sp>
      <p:sp>
        <p:nvSpPr>
          <p:cNvPr name="Freeform 27" id="27"/>
          <p:cNvSpPr/>
          <p:nvPr/>
        </p:nvSpPr>
        <p:spPr>
          <a:xfrm flipH="false" flipV="false" rot="0">
            <a:off x="6974348" y="6311735"/>
            <a:ext cx="4150626" cy="3720308"/>
          </a:xfrm>
          <a:custGeom>
            <a:avLst/>
            <a:gdLst/>
            <a:ahLst/>
            <a:cxnLst/>
            <a:rect r="r" b="b" t="t" l="l"/>
            <a:pathLst>
              <a:path h="3720308" w="4150626">
                <a:moveTo>
                  <a:pt x="0" y="0"/>
                </a:moveTo>
                <a:lnTo>
                  <a:pt x="4150626" y="0"/>
                </a:lnTo>
                <a:lnTo>
                  <a:pt x="4150626" y="3720308"/>
                </a:lnTo>
                <a:lnTo>
                  <a:pt x="0" y="3720308"/>
                </a:lnTo>
                <a:lnTo>
                  <a:pt x="0" y="0"/>
                </a:lnTo>
                <a:close/>
              </a:path>
            </a:pathLst>
          </a:custGeom>
          <a:blipFill>
            <a:blip r:embed="rId16"/>
            <a:stretch>
              <a:fillRect l="-2136" t="-2860" r="-1709" b="-1796"/>
            </a:stretch>
          </a:blipFill>
        </p:spPr>
      </p:sp>
      <p:sp>
        <p:nvSpPr>
          <p:cNvPr name="Freeform 28" id="28"/>
          <p:cNvSpPr/>
          <p:nvPr/>
        </p:nvSpPr>
        <p:spPr>
          <a:xfrm flipH="false" flipV="false" rot="0">
            <a:off x="13086222" y="6224640"/>
            <a:ext cx="4099455" cy="3930250"/>
          </a:xfrm>
          <a:custGeom>
            <a:avLst/>
            <a:gdLst/>
            <a:ahLst/>
            <a:cxnLst/>
            <a:rect r="r" b="b" t="t" l="l"/>
            <a:pathLst>
              <a:path h="3930250" w="4099455">
                <a:moveTo>
                  <a:pt x="0" y="0"/>
                </a:moveTo>
                <a:lnTo>
                  <a:pt x="4099455" y="0"/>
                </a:lnTo>
                <a:lnTo>
                  <a:pt x="4099455" y="3930250"/>
                </a:lnTo>
                <a:lnTo>
                  <a:pt x="0" y="3930250"/>
                </a:lnTo>
                <a:lnTo>
                  <a:pt x="0" y="0"/>
                </a:lnTo>
                <a:close/>
              </a:path>
            </a:pathLst>
          </a:custGeom>
          <a:blipFill>
            <a:blip r:embed="rId17"/>
            <a:stretch>
              <a:fillRect l="0" t="-6338" r="-1736" b="-911"/>
            </a:stretch>
          </a:blipFill>
        </p:spPr>
      </p:sp>
      <p:sp>
        <p:nvSpPr>
          <p:cNvPr name="TextBox 29" id="29"/>
          <p:cNvSpPr txBox="true"/>
          <p:nvPr/>
        </p:nvSpPr>
        <p:spPr>
          <a:xfrm rot="0">
            <a:off x="3341399" y="141137"/>
            <a:ext cx="11605202" cy="1314450"/>
          </a:xfrm>
          <a:prstGeom prst="rect">
            <a:avLst/>
          </a:prstGeom>
        </p:spPr>
        <p:txBody>
          <a:bodyPr anchor="t" rtlCol="false" tIns="0" lIns="0" bIns="0" rIns="0">
            <a:spAutoFit/>
          </a:bodyPr>
          <a:lstStyle/>
          <a:p>
            <a:pPr algn="ctr">
              <a:lnSpc>
                <a:spcPts val="8769"/>
              </a:lnSpc>
            </a:pPr>
            <a:r>
              <a:rPr lang="en-US" b="true" sz="7307">
                <a:solidFill>
                  <a:srgbClr val="203162"/>
                </a:solidFill>
                <a:latin typeface="Agrandir Bold"/>
                <a:ea typeface="Agrandir Bold"/>
                <a:cs typeface="Agrandir Bold"/>
                <a:sym typeface="Agrandir Bold"/>
              </a:rPr>
              <a:t>Detail Metrics Model</a:t>
            </a:r>
          </a:p>
        </p:txBody>
      </p:sp>
      <p:sp>
        <p:nvSpPr>
          <p:cNvPr name="TextBox 30" id="30"/>
          <p:cNvSpPr txBox="true"/>
          <p:nvPr/>
        </p:nvSpPr>
        <p:spPr>
          <a:xfrm rot="0">
            <a:off x="811909" y="1278975"/>
            <a:ext cx="16373768" cy="714375"/>
          </a:xfrm>
          <a:prstGeom prst="rect">
            <a:avLst/>
          </a:prstGeom>
        </p:spPr>
        <p:txBody>
          <a:bodyPr anchor="t" rtlCol="false" tIns="0" lIns="0" bIns="0" rIns="0">
            <a:spAutoFit/>
          </a:bodyPr>
          <a:lstStyle/>
          <a:p>
            <a:pPr algn="ctr">
              <a:lnSpc>
                <a:spcPts val="4809"/>
              </a:lnSpc>
            </a:pPr>
            <a:r>
              <a:rPr lang="en-US" b="true" sz="4007">
                <a:solidFill>
                  <a:srgbClr val="203162"/>
                </a:solidFill>
                <a:latin typeface="Agrandir Bold"/>
                <a:ea typeface="Agrandir Bold"/>
                <a:cs typeface="Agrandir Bold"/>
                <a:sym typeface="Agrandir Bold"/>
              </a:rPr>
              <a:t>Final (Agregat data setiap dataset)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697" y="48857"/>
            <a:ext cx="935928" cy="937722"/>
            <a:chOff x="0" y="0"/>
            <a:chExt cx="400548" cy="401315"/>
          </a:xfrm>
        </p:grpSpPr>
        <p:sp>
          <p:nvSpPr>
            <p:cNvPr name="Freeform 3" id="3"/>
            <p:cNvSpPr/>
            <p:nvPr/>
          </p:nvSpPr>
          <p:spPr>
            <a:xfrm flipH="false" flipV="false" rot="0">
              <a:off x="0" y="0"/>
              <a:ext cx="400547" cy="401315"/>
            </a:xfrm>
            <a:custGeom>
              <a:avLst/>
              <a:gdLst/>
              <a:ahLst/>
              <a:cxnLst/>
              <a:rect r="r" b="b" t="t" l="l"/>
              <a:pathLst>
                <a:path h="401315" w="400547">
                  <a:moveTo>
                    <a:pt x="0" y="0"/>
                  </a:moveTo>
                  <a:lnTo>
                    <a:pt x="400547" y="0"/>
                  </a:lnTo>
                  <a:lnTo>
                    <a:pt x="400547" y="401315"/>
                  </a:lnTo>
                  <a:lnTo>
                    <a:pt x="0" y="401315"/>
                  </a:lnTo>
                  <a:close/>
                </a:path>
              </a:pathLst>
            </a:custGeom>
            <a:solidFill>
              <a:srgbClr val="4672F1"/>
            </a:solidFill>
          </p:spPr>
        </p:sp>
        <p:sp>
          <p:nvSpPr>
            <p:cNvPr name="TextBox 4" id="4"/>
            <p:cNvSpPr txBox="true"/>
            <p:nvPr/>
          </p:nvSpPr>
          <p:spPr>
            <a:xfrm>
              <a:off x="0" y="38100"/>
              <a:ext cx="400548" cy="363215"/>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982932" y="7529964"/>
            <a:ext cx="2389633" cy="2757036"/>
            <a:chOff x="0" y="0"/>
            <a:chExt cx="3186178" cy="3676048"/>
          </a:xfrm>
        </p:grpSpPr>
        <p:grpSp>
          <p:nvGrpSpPr>
            <p:cNvPr name="Group 6" id="6"/>
            <p:cNvGrpSpPr/>
            <p:nvPr/>
          </p:nvGrpSpPr>
          <p:grpSpPr>
            <a:xfrm rot="0">
              <a:off x="646666" y="379579"/>
              <a:ext cx="1627548" cy="3296469"/>
              <a:chOff x="0" y="0"/>
              <a:chExt cx="660400" cy="1337588"/>
            </a:xfrm>
          </p:grpSpPr>
          <p:sp>
            <p:nvSpPr>
              <p:cNvPr name="Freeform 7" id="7"/>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1"/>
              </a:solidFill>
            </p:spPr>
          </p:sp>
          <p:sp>
            <p:nvSpPr>
              <p:cNvPr name="TextBox 8" id="8"/>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9" id="9"/>
            <p:cNvSpPr/>
            <p:nvPr/>
          </p:nvSpPr>
          <p:spPr>
            <a:xfrm flipH="false" flipV="false" rot="0">
              <a:off x="1847992" y="0"/>
              <a:ext cx="946626" cy="1404278"/>
            </a:xfrm>
            <a:custGeom>
              <a:avLst/>
              <a:gdLst/>
              <a:ahLst/>
              <a:cxnLst/>
              <a:rect r="r" b="b" t="t" l="l"/>
              <a:pathLst>
                <a:path h="1404278" w="946626">
                  <a:moveTo>
                    <a:pt x="0" y="0"/>
                  </a:moveTo>
                  <a:lnTo>
                    <a:pt x="946627" y="0"/>
                  </a:lnTo>
                  <a:lnTo>
                    <a:pt x="946627" y="1404278"/>
                  </a:lnTo>
                  <a:lnTo>
                    <a:pt x="0" y="1404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47992" y="2314949"/>
              <a:ext cx="1338185" cy="1361099"/>
            </a:xfrm>
            <a:custGeom>
              <a:avLst/>
              <a:gdLst/>
              <a:ahLst/>
              <a:cxnLst/>
              <a:rect r="r" b="b" t="t" l="l"/>
              <a:pathLst>
                <a:path h="1361099" w="1338185">
                  <a:moveTo>
                    <a:pt x="0" y="0"/>
                  </a:moveTo>
                  <a:lnTo>
                    <a:pt x="1338186" y="0"/>
                  </a:lnTo>
                  <a:lnTo>
                    <a:pt x="1338186" y="1361099"/>
                  </a:lnTo>
                  <a:lnTo>
                    <a:pt x="0" y="1361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2382715"/>
              <a:ext cx="1293333" cy="1293333"/>
            </a:xfrm>
            <a:custGeom>
              <a:avLst/>
              <a:gdLst/>
              <a:ahLst/>
              <a:cxnLst/>
              <a:rect r="r" b="b" t="t" l="l"/>
              <a:pathLst>
                <a:path h="1293333" w="1293333">
                  <a:moveTo>
                    <a:pt x="0" y="0"/>
                  </a:moveTo>
                  <a:lnTo>
                    <a:pt x="1293333" y="0"/>
                  </a:lnTo>
                  <a:lnTo>
                    <a:pt x="1293333" y="1293333"/>
                  </a:lnTo>
                  <a:lnTo>
                    <a:pt x="0" y="12933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5697" y="45508"/>
            <a:ext cx="945045" cy="9450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14" id="14"/>
            <p:cNvSpPr txBox="true"/>
            <p:nvPr/>
          </p:nvSpPr>
          <p:spPr>
            <a:xfrm>
              <a:off x="76200" y="114300"/>
              <a:ext cx="660400" cy="622300"/>
            </a:xfrm>
            <a:prstGeom prst="rect">
              <a:avLst/>
            </a:prstGeom>
          </p:spPr>
          <p:txBody>
            <a:bodyPr anchor="ctr" rtlCol="false" tIns="41226" lIns="41226" bIns="41226" rIns="41226"/>
            <a:lstStyle/>
            <a:p>
              <a:pPr algn="ctr">
                <a:lnSpc>
                  <a:spcPts val="2186"/>
                </a:lnSpc>
              </a:pPr>
            </a:p>
          </p:txBody>
        </p:sp>
      </p:grpSp>
      <p:sp>
        <p:nvSpPr>
          <p:cNvPr name="Freeform 15" id="15"/>
          <p:cNvSpPr/>
          <p:nvPr/>
        </p:nvSpPr>
        <p:spPr>
          <a:xfrm flipH="false" flipV="false" rot="-10800000">
            <a:off x="-14813" y="903137"/>
            <a:ext cx="945045" cy="961227"/>
          </a:xfrm>
          <a:custGeom>
            <a:avLst/>
            <a:gdLst/>
            <a:ahLst/>
            <a:cxnLst/>
            <a:rect r="r" b="b" t="t" l="l"/>
            <a:pathLst>
              <a:path h="961227" w="945045">
                <a:moveTo>
                  <a:pt x="0" y="0"/>
                </a:moveTo>
                <a:lnTo>
                  <a:pt x="945044" y="0"/>
                </a:lnTo>
                <a:lnTo>
                  <a:pt x="945044" y="961227"/>
                </a:lnTo>
                <a:lnTo>
                  <a:pt x="0" y="9612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79606" y="806148"/>
            <a:ext cx="579820" cy="5798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18" id="18"/>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19" id="19"/>
          <p:cNvSpPr/>
          <p:nvPr/>
        </p:nvSpPr>
        <p:spPr>
          <a:xfrm flipH="false" flipV="false" rot="0">
            <a:off x="939347" y="45508"/>
            <a:ext cx="945045" cy="945045"/>
          </a:xfrm>
          <a:custGeom>
            <a:avLst/>
            <a:gdLst/>
            <a:ahLst/>
            <a:cxnLst/>
            <a:rect r="r" b="b" t="t" l="l"/>
            <a:pathLst>
              <a:path h="945045" w="945045">
                <a:moveTo>
                  <a:pt x="0" y="0"/>
                </a:moveTo>
                <a:lnTo>
                  <a:pt x="945045" y="0"/>
                </a:lnTo>
                <a:lnTo>
                  <a:pt x="945045" y="945045"/>
                </a:lnTo>
                <a:lnTo>
                  <a:pt x="0" y="9450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15724068" y="339330"/>
            <a:ext cx="942174" cy="942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2" id="22"/>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23" id="23"/>
          <p:cNvSpPr/>
          <p:nvPr/>
        </p:nvSpPr>
        <p:spPr>
          <a:xfrm flipH="false" flipV="false" rot="0">
            <a:off x="6880324" y="2122884"/>
            <a:ext cx="4236939" cy="3791655"/>
          </a:xfrm>
          <a:custGeom>
            <a:avLst/>
            <a:gdLst/>
            <a:ahLst/>
            <a:cxnLst/>
            <a:rect r="r" b="b" t="t" l="l"/>
            <a:pathLst>
              <a:path h="3791655" w="4236939">
                <a:moveTo>
                  <a:pt x="0" y="0"/>
                </a:moveTo>
                <a:lnTo>
                  <a:pt x="4236939" y="0"/>
                </a:lnTo>
                <a:lnTo>
                  <a:pt x="4236939" y="3791655"/>
                </a:lnTo>
                <a:lnTo>
                  <a:pt x="0" y="3791655"/>
                </a:lnTo>
                <a:lnTo>
                  <a:pt x="0" y="0"/>
                </a:lnTo>
                <a:close/>
              </a:path>
            </a:pathLst>
          </a:custGeom>
          <a:blipFill>
            <a:blip r:embed="rId12"/>
            <a:stretch>
              <a:fillRect l="0" t="0" r="0" b="0"/>
            </a:stretch>
          </a:blipFill>
        </p:spPr>
      </p:sp>
      <p:sp>
        <p:nvSpPr>
          <p:cNvPr name="Freeform 24" id="24"/>
          <p:cNvSpPr/>
          <p:nvPr/>
        </p:nvSpPr>
        <p:spPr>
          <a:xfrm flipH="false" flipV="false" rot="0">
            <a:off x="659426" y="2139765"/>
            <a:ext cx="4246621" cy="3774774"/>
          </a:xfrm>
          <a:custGeom>
            <a:avLst/>
            <a:gdLst/>
            <a:ahLst/>
            <a:cxnLst/>
            <a:rect r="r" b="b" t="t" l="l"/>
            <a:pathLst>
              <a:path h="3774774" w="4246621">
                <a:moveTo>
                  <a:pt x="0" y="0"/>
                </a:moveTo>
                <a:lnTo>
                  <a:pt x="4246622" y="0"/>
                </a:lnTo>
                <a:lnTo>
                  <a:pt x="4246622" y="3774774"/>
                </a:lnTo>
                <a:lnTo>
                  <a:pt x="0" y="3774774"/>
                </a:lnTo>
                <a:lnTo>
                  <a:pt x="0" y="0"/>
                </a:lnTo>
                <a:close/>
              </a:path>
            </a:pathLst>
          </a:custGeom>
          <a:blipFill>
            <a:blip r:embed="rId13"/>
            <a:stretch>
              <a:fillRect l="0" t="0" r="0" b="0"/>
            </a:stretch>
          </a:blipFill>
        </p:spPr>
      </p:sp>
      <p:sp>
        <p:nvSpPr>
          <p:cNvPr name="Freeform 25" id="25"/>
          <p:cNvSpPr/>
          <p:nvPr/>
        </p:nvSpPr>
        <p:spPr>
          <a:xfrm flipH="false" flipV="false" rot="0">
            <a:off x="13135949" y="2139765"/>
            <a:ext cx="4261842" cy="3774774"/>
          </a:xfrm>
          <a:custGeom>
            <a:avLst/>
            <a:gdLst/>
            <a:ahLst/>
            <a:cxnLst/>
            <a:rect r="r" b="b" t="t" l="l"/>
            <a:pathLst>
              <a:path h="3774774" w="4261842">
                <a:moveTo>
                  <a:pt x="0" y="0"/>
                </a:moveTo>
                <a:lnTo>
                  <a:pt x="4261842" y="0"/>
                </a:lnTo>
                <a:lnTo>
                  <a:pt x="4261842" y="3774774"/>
                </a:lnTo>
                <a:lnTo>
                  <a:pt x="0" y="3774774"/>
                </a:lnTo>
                <a:lnTo>
                  <a:pt x="0" y="0"/>
                </a:lnTo>
                <a:close/>
              </a:path>
            </a:pathLst>
          </a:custGeom>
          <a:blipFill>
            <a:blip r:embed="rId14"/>
            <a:stretch>
              <a:fillRect l="0" t="0" r="0" b="0"/>
            </a:stretch>
          </a:blipFill>
        </p:spPr>
      </p:sp>
      <p:sp>
        <p:nvSpPr>
          <p:cNvPr name="Freeform 26" id="26"/>
          <p:cNvSpPr/>
          <p:nvPr/>
        </p:nvSpPr>
        <p:spPr>
          <a:xfrm flipH="false" flipV="false" rot="0">
            <a:off x="3341399" y="6276262"/>
            <a:ext cx="4124973" cy="3720308"/>
          </a:xfrm>
          <a:custGeom>
            <a:avLst/>
            <a:gdLst/>
            <a:ahLst/>
            <a:cxnLst/>
            <a:rect r="r" b="b" t="t" l="l"/>
            <a:pathLst>
              <a:path h="3720308" w="4124973">
                <a:moveTo>
                  <a:pt x="0" y="0"/>
                </a:moveTo>
                <a:lnTo>
                  <a:pt x="4124974" y="0"/>
                </a:lnTo>
                <a:lnTo>
                  <a:pt x="4124974" y="3720308"/>
                </a:lnTo>
                <a:lnTo>
                  <a:pt x="0" y="3720308"/>
                </a:lnTo>
                <a:lnTo>
                  <a:pt x="0" y="0"/>
                </a:lnTo>
                <a:close/>
              </a:path>
            </a:pathLst>
          </a:custGeom>
          <a:blipFill>
            <a:blip r:embed="rId15"/>
            <a:stretch>
              <a:fillRect l="0" t="0" r="0" b="0"/>
            </a:stretch>
          </a:blipFill>
        </p:spPr>
      </p:sp>
      <p:sp>
        <p:nvSpPr>
          <p:cNvPr name="Freeform 27" id="27"/>
          <p:cNvSpPr/>
          <p:nvPr/>
        </p:nvSpPr>
        <p:spPr>
          <a:xfrm flipH="false" flipV="false" rot="0">
            <a:off x="10328561" y="6276262"/>
            <a:ext cx="4116086" cy="3720308"/>
          </a:xfrm>
          <a:custGeom>
            <a:avLst/>
            <a:gdLst/>
            <a:ahLst/>
            <a:cxnLst/>
            <a:rect r="r" b="b" t="t" l="l"/>
            <a:pathLst>
              <a:path h="3720308" w="4116086">
                <a:moveTo>
                  <a:pt x="0" y="0"/>
                </a:moveTo>
                <a:lnTo>
                  <a:pt x="4116086" y="0"/>
                </a:lnTo>
                <a:lnTo>
                  <a:pt x="4116086" y="3720308"/>
                </a:lnTo>
                <a:lnTo>
                  <a:pt x="0" y="3720308"/>
                </a:lnTo>
                <a:lnTo>
                  <a:pt x="0" y="0"/>
                </a:lnTo>
                <a:close/>
              </a:path>
            </a:pathLst>
          </a:custGeom>
          <a:blipFill>
            <a:blip r:embed="rId16"/>
            <a:stretch>
              <a:fillRect l="0" t="0" r="0" b="0"/>
            </a:stretch>
          </a:blipFill>
        </p:spPr>
      </p:sp>
      <p:sp>
        <p:nvSpPr>
          <p:cNvPr name="TextBox 28" id="28"/>
          <p:cNvSpPr txBox="true"/>
          <p:nvPr/>
        </p:nvSpPr>
        <p:spPr>
          <a:xfrm rot="0">
            <a:off x="3341399" y="141137"/>
            <a:ext cx="11605202" cy="1314450"/>
          </a:xfrm>
          <a:prstGeom prst="rect">
            <a:avLst/>
          </a:prstGeom>
        </p:spPr>
        <p:txBody>
          <a:bodyPr anchor="t" rtlCol="false" tIns="0" lIns="0" bIns="0" rIns="0">
            <a:spAutoFit/>
          </a:bodyPr>
          <a:lstStyle/>
          <a:p>
            <a:pPr algn="ctr">
              <a:lnSpc>
                <a:spcPts val="8769"/>
              </a:lnSpc>
            </a:pPr>
            <a:r>
              <a:rPr lang="en-US" b="true" sz="7307">
                <a:solidFill>
                  <a:srgbClr val="203162"/>
                </a:solidFill>
                <a:latin typeface="Agrandir Bold"/>
                <a:ea typeface="Agrandir Bold"/>
                <a:cs typeface="Agrandir Bold"/>
                <a:sym typeface="Agrandir Bold"/>
              </a:rPr>
              <a:t>Detail Metrics Model</a:t>
            </a:r>
          </a:p>
        </p:txBody>
      </p:sp>
      <p:sp>
        <p:nvSpPr>
          <p:cNvPr name="TextBox 29" id="29"/>
          <p:cNvSpPr txBox="true"/>
          <p:nvPr/>
        </p:nvSpPr>
        <p:spPr>
          <a:xfrm rot="0">
            <a:off x="811909" y="1278975"/>
            <a:ext cx="16373768" cy="714375"/>
          </a:xfrm>
          <a:prstGeom prst="rect">
            <a:avLst/>
          </a:prstGeom>
        </p:spPr>
        <p:txBody>
          <a:bodyPr anchor="t" rtlCol="false" tIns="0" lIns="0" bIns="0" rIns="0">
            <a:spAutoFit/>
          </a:bodyPr>
          <a:lstStyle/>
          <a:p>
            <a:pPr algn="ctr">
              <a:lnSpc>
                <a:spcPts val="4809"/>
              </a:lnSpc>
            </a:pPr>
            <a:r>
              <a:rPr lang="en-US" b="true" sz="4007">
                <a:solidFill>
                  <a:srgbClr val="203162"/>
                </a:solidFill>
                <a:latin typeface="Agrandir Bold"/>
                <a:ea typeface="Agrandir Bold"/>
                <a:cs typeface="Agrandir Bold"/>
                <a:sym typeface="Agrandir Bold"/>
              </a:rPr>
              <a:t>Tidak agregat data &amp; drop fitur korelasi tinggi</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697" y="48857"/>
            <a:ext cx="935928" cy="937722"/>
            <a:chOff x="0" y="0"/>
            <a:chExt cx="400548" cy="401315"/>
          </a:xfrm>
        </p:grpSpPr>
        <p:sp>
          <p:nvSpPr>
            <p:cNvPr name="Freeform 3" id="3"/>
            <p:cNvSpPr/>
            <p:nvPr/>
          </p:nvSpPr>
          <p:spPr>
            <a:xfrm flipH="false" flipV="false" rot="0">
              <a:off x="0" y="0"/>
              <a:ext cx="400547" cy="401315"/>
            </a:xfrm>
            <a:custGeom>
              <a:avLst/>
              <a:gdLst/>
              <a:ahLst/>
              <a:cxnLst/>
              <a:rect r="r" b="b" t="t" l="l"/>
              <a:pathLst>
                <a:path h="401315" w="400547">
                  <a:moveTo>
                    <a:pt x="0" y="0"/>
                  </a:moveTo>
                  <a:lnTo>
                    <a:pt x="400547" y="0"/>
                  </a:lnTo>
                  <a:lnTo>
                    <a:pt x="400547" y="401315"/>
                  </a:lnTo>
                  <a:lnTo>
                    <a:pt x="0" y="401315"/>
                  </a:lnTo>
                  <a:close/>
                </a:path>
              </a:pathLst>
            </a:custGeom>
            <a:solidFill>
              <a:srgbClr val="4672F1"/>
            </a:solidFill>
          </p:spPr>
        </p:sp>
        <p:sp>
          <p:nvSpPr>
            <p:cNvPr name="TextBox 4" id="4"/>
            <p:cNvSpPr txBox="true"/>
            <p:nvPr/>
          </p:nvSpPr>
          <p:spPr>
            <a:xfrm>
              <a:off x="0" y="38100"/>
              <a:ext cx="400548" cy="363215"/>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982932" y="7529964"/>
            <a:ext cx="2389633" cy="2757036"/>
            <a:chOff x="0" y="0"/>
            <a:chExt cx="3186178" cy="3676048"/>
          </a:xfrm>
        </p:grpSpPr>
        <p:grpSp>
          <p:nvGrpSpPr>
            <p:cNvPr name="Group 6" id="6"/>
            <p:cNvGrpSpPr/>
            <p:nvPr/>
          </p:nvGrpSpPr>
          <p:grpSpPr>
            <a:xfrm rot="0">
              <a:off x="646666" y="379579"/>
              <a:ext cx="1627548" cy="3296469"/>
              <a:chOff x="0" y="0"/>
              <a:chExt cx="660400" cy="1337588"/>
            </a:xfrm>
          </p:grpSpPr>
          <p:sp>
            <p:nvSpPr>
              <p:cNvPr name="Freeform 7" id="7"/>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1"/>
              </a:solidFill>
            </p:spPr>
          </p:sp>
          <p:sp>
            <p:nvSpPr>
              <p:cNvPr name="TextBox 8" id="8"/>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9" id="9"/>
            <p:cNvSpPr/>
            <p:nvPr/>
          </p:nvSpPr>
          <p:spPr>
            <a:xfrm flipH="false" flipV="false" rot="0">
              <a:off x="1847992" y="0"/>
              <a:ext cx="946626" cy="1404278"/>
            </a:xfrm>
            <a:custGeom>
              <a:avLst/>
              <a:gdLst/>
              <a:ahLst/>
              <a:cxnLst/>
              <a:rect r="r" b="b" t="t" l="l"/>
              <a:pathLst>
                <a:path h="1404278" w="946626">
                  <a:moveTo>
                    <a:pt x="0" y="0"/>
                  </a:moveTo>
                  <a:lnTo>
                    <a:pt x="946627" y="0"/>
                  </a:lnTo>
                  <a:lnTo>
                    <a:pt x="946627" y="1404278"/>
                  </a:lnTo>
                  <a:lnTo>
                    <a:pt x="0" y="1404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47992" y="2314949"/>
              <a:ext cx="1338185" cy="1361099"/>
            </a:xfrm>
            <a:custGeom>
              <a:avLst/>
              <a:gdLst/>
              <a:ahLst/>
              <a:cxnLst/>
              <a:rect r="r" b="b" t="t" l="l"/>
              <a:pathLst>
                <a:path h="1361099" w="1338185">
                  <a:moveTo>
                    <a:pt x="0" y="0"/>
                  </a:moveTo>
                  <a:lnTo>
                    <a:pt x="1338186" y="0"/>
                  </a:lnTo>
                  <a:lnTo>
                    <a:pt x="1338186" y="1361099"/>
                  </a:lnTo>
                  <a:lnTo>
                    <a:pt x="0" y="1361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2382715"/>
              <a:ext cx="1293333" cy="1293333"/>
            </a:xfrm>
            <a:custGeom>
              <a:avLst/>
              <a:gdLst/>
              <a:ahLst/>
              <a:cxnLst/>
              <a:rect r="r" b="b" t="t" l="l"/>
              <a:pathLst>
                <a:path h="1293333" w="1293333">
                  <a:moveTo>
                    <a:pt x="0" y="0"/>
                  </a:moveTo>
                  <a:lnTo>
                    <a:pt x="1293333" y="0"/>
                  </a:lnTo>
                  <a:lnTo>
                    <a:pt x="1293333" y="1293333"/>
                  </a:lnTo>
                  <a:lnTo>
                    <a:pt x="0" y="12933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5697" y="45508"/>
            <a:ext cx="945045" cy="9450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14" id="14"/>
            <p:cNvSpPr txBox="true"/>
            <p:nvPr/>
          </p:nvSpPr>
          <p:spPr>
            <a:xfrm>
              <a:off x="76200" y="114300"/>
              <a:ext cx="660400" cy="622300"/>
            </a:xfrm>
            <a:prstGeom prst="rect">
              <a:avLst/>
            </a:prstGeom>
          </p:spPr>
          <p:txBody>
            <a:bodyPr anchor="ctr" rtlCol="false" tIns="41226" lIns="41226" bIns="41226" rIns="41226"/>
            <a:lstStyle/>
            <a:p>
              <a:pPr algn="ctr">
                <a:lnSpc>
                  <a:spcPts val="2186"/>
                </a:lnSpc>
              </a:pPr>
            </a:p>
          </p:txBody>
        </p:sp>
      </p:grpSp>
      <p:sp>
        <p:nvSpPr>
          <p:cNvPr name="Freeform 15" id="15"/>
          <p:cNvSpPr/>
          <p:nvPr/>
        </p:nvSpPr>
        <p:spPr>
          <a:xfrm flipH="false" flipV="false" rot="-10800000">
            <a:off x="-14813" y="903137"/>
            <a:ext cx="945045" cy="961227"/>
          </a:xfrm>
          <a:custGeom>
            <a:avLst/>
            <a:gdLst/>
            <a:ahLst/>
            <a:cxnLst/>
            <a:rect r="r" b="b" t="t" l="l"/>
            <a:pathLst>
              <a:path h="961227" w="945045">
                <a:moveTo>
                  <a:pt x="0" y="0"/>
                </a:moveTo>
                <a:lnTo>
                  <a:pt x="945044" y="0"/>
                </a:lnTo>
                <a:lnTo>
                  <a:pt x="945044" y="961227"/>
                </a:lnTo>
                <a:lnTo>
                  <a:pt x="0" y="9612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79606" y="806148"/>
            <a:ext cx="579820" cy="5798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18" id="18"/>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19" id="19"/>
          <p:cNvSpPr/>
          <p:nvPr/>
        </p:nvSpPr>
        <p:spPr>
          <a:xfrm flipH="false" flipV="false" rot="0">
            <a:off x="939347" y="45508"/>
            <a:ext cx="945045" cy="945045"/>
          </a:xfrm>
          <a:custGeom>
            <a:avLst/>
            <a:gdLst/>
            <a:ahLst/>
            <a:cxnLst/>
            <a:rect r="r" b="b" t="t" l="l"/>
            <a:pathLst>
              <a:path h="945045" w="945045">
                <a:moveTo>
                  <a:pt x="0" y="0"/>
                </a:moveTo>
                <a:lnTo>
                  <a:pt x="945045" y="0"/>
                </a:lnTo>
                <a:lnTo>
                  <a:pt x="945045" y="945045"/>
                </a:lnTo>
                <a:lnTo>
                  <a:pt x="0" y="9450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15724068" y="339330"/>
            <a:ext cx="942174" cy="942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2" id="22"/>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23" id="23"/>
          <p:cNvSpPr/>
          <p:nvPr/>
        </p:nvSpPr>
        <p:spPr>
          <a:xfrm flipH="false" flipV="false" rot="0">
            <a:off x="7011670" y="2137268"/>
            <a:ext cx="4264660" cy="3777270"/>
          </a:xfrm>
          <a:custGeom>
            <a:avLst/>
            <a:gdLst/>
            <a:ahLst/>
            <a:cxnLst/>
            <a:rect r="r" b="b" t="t" l="l"/>
            <a:pathLst>
              <a:path h="3777270" w="4264660">
                <a:moveTo>
                  <a:pt x="0" y="0"/>
                </a:moveTo>
                <a:lnTo>
                  <a:pt x="4264660" y="0"/>
                </a:lnTo>
                <a:lnTo>
                  <a:pt x="4264660" y="3777271"/>
                </a:lnTo>
                <a:lnTo>
                  <a:pt x="0" y="3777271"/>
                </a:lnTo>
                <a:lnTo>
                  <a:pt x="0" y="0"/>
                </a:lnTo>
                <a:close/>
              </a:path>
            </a:pathLst>
          </a:custGeom>
          <a:blipFill>
            <a:blip r:embed="rId12"/>
            <a:stretch>
              <a:fillRect l="0" t="0" r="0" b="0"/>
            </a:stretch>
          </a:blipFill>
        </p:spPr>
      </p:sp>
      <p:sp>
        <p:nvSpPr>
          <p:cNvPr name="Freeform 24" id="24"/>
          <p:cNvSpPr/>
          <p:nvPr/>
        </p:nvSpPr>
        <p:spPr>
          <a:xfrm flipH="false" flipV="false" rot="0">
            <a:off x="811909" y="2139765"/>
            <a:ext cx="4277172" cy="3774774"/>
          </a:xfrm>
          <a:custGeom>
            <a:avLst/>
            <a:gdLst/>
            <a:ahLst/>
            <a:cxnLst/>
            <a:rect r="r" b="b" t="t" l="l"/>
            <a:pathLst>
              <a:path h="3774774" w="4277172">
                <a:moveTo>
                  <a:pt x="0" y="0"/>
                </a:moveTo>
                <a:lnTo>
                  <a:pt x="4277173" y="0"/>
                </a:lnTo>
                <a:lnTo>
                  <a:pt x="4277173" y="3774774"/>
                </a:lnTo>
                <a:lnTo>
                  <a:pt x="0" y="3774774"/>
                </a:lnTo>
                <a:lnTo>
                  <a:pt x="0" y="0"/>
                </a:lnTo>
                <a:close/>
              </a:path>
            </a:pathLst>
          </a:custGeom>
          <a:blipFill>
            <a:blip r:embed="rId13"/>
            <a:stretch>
              <a:fillRect l="0" t="0" r="0" b="0"/>
            </a:stretch>
          </a:blipFill>
        </p:spPr>
      </p:sp>
      <p:sp>
        <p:nvSpPr>
          <p:cNvPr name="Freeform 25" id="25"/>
          <p:cNvSpPr/>
          <p:nvPr/>
        </p:nvSpPr>
        <p:spPr>
          <a:xfrm flipH="false" flipV="false" rot="0">
            <a:off x="13200380" y="2139765"/>
            <a:ext cx="4311015" cy="3777270"/>
          </a:xfrm>
          <a:custGeom>
            <a:avLst/>
            <a:gdLst/>
            <a:ahLst/>
            <a:cxnLst/>
            <a:rect r="r" b="b" t="t" l="l"/>
            <a:pathLst>
              <a:path h="3777270" w="4311015">
                <a:moveTo>
                  <a:pt x="0" y="0"/>
                </a:moveTo>
                <a:lnTo>
                  <a:pt x="4311015" y="0"/>
                </a:lnTo>
                <a:lnTo>
                  <a:pt x="4311015" y="3777270"/>
                </a:lnTo>
                <a:lnTo>
                  <a:pt x="0" y="3777270"/>
                </a:lnTo>
                <a:lnTo>
                  <a:pt x="0" y="0"/>
                </a:lnTo>
                <a:close/>
              </a:path>
            </a:pathLst>
          </a:custGeom>
          <a:blipFill>
            <a:blip r:embed="rId14"/>
            <a:stretch>
              <a:fillRect l="0" t="0" r="0" b="0"/>
            </a:stretch>
          </a:blipFill>
        </p:spPr>
      </p:sp>
      <p:sp>
        <p:nvSpPr>
          <p:cNvPr name="Freeform 26" id="26"/>
          <p:cNvSpPr/>
          <p:nvPr/>
        </p:nvSpPr>
        <p:spPr>
          <a:xfrm flipH="false" flipV="false" rot="0">
            <a:off x="3561004" y="6276262"/>
            <a:ext cx="4200348" cy="3720308"/>
          </a:xfrm>
          <a:custGeom>
            <a:avLst/>
            <a:gdLst/>
            <a:ahLst/>
            <a:cxnLst/>
            <a:rect r="r" b="b" t="t" l="l"/>
            <a:pathLst>
              <a:path h="3720308" w="4200348">
                <a:moveTo>
                  <a:pt x="0" y="0"/>
                </a:moveTo>
                <a:lnTo>
                  <a:pt x="4200348" y="0"/>
                </a:lnTo>
                <a:lnTo>
                  <a:pt x="4200348" y="3720308"/>
                </a:lnTo>
                <a:lnTo>
                  <a:pt x="0" y="3720308"/>
                </a:lnTo>
                <a:lnTo>
                  <a:pt x="0" y="0"/>
                </a:lnTo>
                <a:close/>
              </a:path>
            </a:pathLst>
          </a:custGeom>
          <a:blipFill>
            <a:blip r:embed="rId15"/>
            <a:stretch>
              <a:fillRect l="0" t="0" r="0" b="0"/>
            </a:stretch>
          </a:blipFill>
        </p:spPr>
      </p:sp>
      <p:sp>
        <p:nvSpPr>
          <p:cNvPr name="Freeform 27" id="27"/>
          <p:cNvSpPr/>
          <p:nvPr/>
        </p:nvSpPr>
        <p:spPr>
          <a:xfrm flipH="false" flipV="false" rot="0">
            <a:off x="10742787" y="6276262"/>
            <a:ext cx="4203814" cy="3720308"/>
          </a:xfrm>
          <a:custGeom>
            <a:avLst/>
            <a:gdLst/>
            <a:ahLst/>
            <a:cxnLst/>
            <a:rect r="r" b="b" t="t" l="l"/>
            <a:pathLst>
              <a:path h="3720308" w="4203814">
                <a:moveTo>
                  <a:pt x="0" y="0"/>
                </a:moveTo>
                <a:lnTo>
                  <a:pt x="4203814" y="0"/>
                </a:lnTo>
                <a:lnTo>
                  <a:pt x="4203814" y="3720308"/>
                </a:lnTo>
                <a:lnTo>
                  <a:pt x="0" y="3720308"/>
                </a:lnTo>
                <a:lnTo>
                  <a:pt x="0" y="0"/>
                </a:lnTo>
                <a:close/>
              </a:path>
            </a:pathLst>
          </a:custGeom>
          <a:blipFill>
            <a:blip r:embed="rId16"/>
            <a:stretch>
              <a:fillRect l="0" t="0" r="0" b="0"/>
            </a:stretch>
          </a:blipFill>
        </p:spPr>
      </p:sp>
      <p:sp>
        <p:nvSpPr>
          <p:cNvPr name="TextBox 28" id="28"/>
          <p:cNvSpPr txBox="true"/>
          <p:nvPr/>
        </p:nvSpPr>
        <p:spPr>
          <a:xfrm rot="0">
            <a:off x="3341399" y="141137"/>
            <a:ext cx="11605202" cy="1314450"/>
          </a:xfrm>
          <a:prstGeom prst="rect">
            <a:avLst/>
          </a:prstGeom>
        </p:spPr>
        <p:txBody>
          <a:bodyPr anchor="t" rtlCol="false" tIns="0" lIns="0" bIns="0" rIns="0">
            <a:spAutoFit/>
          </a:bodyPr>
          <a:lstStyle/>
          <a:p>
            <a:pPr algn="ctr">
              <a:lnSpc>
                <a:spcPts val="8769"/>
              </a:lnSpc>
            </a:pPr>
            <a:r>
              <a:rPr lang="en-US" b="true" sz="7307">
                <a:solidFill>
                  <a:srgbClr val="203162"/>
                </a:solidFill>
                <a:latin typeface="Agrandir Bold"/>
                <a:ea typeface="Agrandir Bold"/>
                <a:cs typeface="Agrandir Bold"/>
                <a:sym typeface="Agrandir Bold"/>
              </a:rPr>
              <a:t>Detail Metrics Model</a:t>
            </a:r>
          </a:p>
        </p:txBody>
      </p:sp>
      <p:sp>
        <p:nvSpPr>
          <p:cNvPr name="TextBox 29" id="29"/>
          <p:cNvSpPr txBox="true"/>
          <p:nvPr/>
        </p:nvSpPr>
        <p:spPr>
          <a:xfrm rot="0">
            <a:off x="811909" y="1278975"/>
            <a:ext cx="16373768" cy="714375"/>
          </a:xfrm>
          <a:prstGeom prst="rect">
            <a:avLst/>
          </a:prstGeom>
        </p:spPr>
        <p:txBody>
          <a:bodyPr anchor="t" rtlCol="false" tIns="0" lIns="0" bIns="0" rIns="0">
            <a:spAutoFit/>
          </a:bodyPr>
          <a:lstStyle/>
          <a:p>
            <a:pPr algn="ctr">
              <a:lnSpc>
                <a:spcPts val="4809"/>
              </a:lnSpc>
            </a:pPr>
            <a:r>
              <a:rPr lang="en-US" b="true" sz="4007">
                <a:solidFill>
                  <a:srgbClr val="203162"/>
                </a:solidFill>
                <a:latin typeface="Agrandir Bold"/>
                <a:ea typeface="Agrandir Bold"/>
                <a:cs typeface="Agrandir Bold"/>
                <a:sym typeface="Agrandir Bold"/>
              </a:rPr>
              <a:t>Tidak agregat data, SMOTETomek, SelectKBest 140 Fitur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697" y="48857"/>
            <a:ext cx="935928" cy="937722"/>
            <a:chOff x="0" y="0"/>
            <a:chExt cx="400548" cy="401315"/>
          </a:xfrm>
        </p:grpSpPr>
        <p:sp>
          <p:nvSpPr>
            <p:cNvPr name="Freeform 3" id="3"/>
            <p:cNvSpPr/>
            <p:nvPr/>
          </p:nvSpPr>
          <p:spPr>
            <a:xfrm flipH="false" flipV="false" rot="0">
              <a:off x="0" y="0"/>
              <a:ext cx="400547" cy="401315"/>
            </a:xfrm>
            <a:custGeom>
              <a:avLst/>
              <a:gdLst/>
              <a:ahLst/>
              <a:cxnLst/>
              <a:rect r="r" b="b" t="t" l="l"/>
              <a:pathLst>
                <a:path h="401315" w="400547">
                  <a:moveTo>
                    <a:pt x="0" y="0"/>
                  </a:moveTo>
                  <a:lnTo>
                    <a:pt x="400547" y="0"/>
                  </a:lnTo>
                  <a:lnTo>
                    <a:pt x="400547" y="401315"/>
                  </a:lnTo>
                  <a:lnTo>
                    <a:pt x="0" y="401315"/>
                  </a:lnTo>
                  <a:close/>
                </a:path>
              </a:pathLst>
            </a:custGeom>
            <a:solidFill>
              <a:srgbClr val="4672F1"/>
            </a:solidFill>
          </p:spPr>
        </p:sp>
        <p:sp>
          <p:nvSpPr>
            <p:cNvPr name="TextBox 4" id="4"/>
            <p:cNvSpPr txBox="true"/>
            <p:nvPr/>
          </p:nvSpPr>
          <p:spPr>
            <a:xfrm>
              <a:off x="0" y="38100"/>
              <a:ext cx="400548" cy="363215"/>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982932" y="7529964"/>
            <a:ext cx="2389633" cy="2757036"/>
            <a:chOff x="0" y="0"/>
            <a:chExt cx="3186178" cy="3676048"/>
          </a:xfrm>
        </p:grpSpPr>
        <p:grpSp>
          <p:nvGrpSpPr>
            <p:cNvPr name="Group 6" id="6"/>
            <p:cNvGrpSpPr/>
            <p:nvPr/>
          </p:nvGrpSpPr>
          <p:grpSpPr>
            <a:xfrm rot="0">
              <a:off x="646666" y="379579"/>
              <a:ext cx="1627548" cy="3296469"/>
              <a:chOff x="0" y="0"/>
              <a:chExt cx="660400" cy="1337588"/>
            </a:xfrm>
          </p:grpSpPr>
          <p:sp>
            <p:nvSpPr>
              <p:cNvPr name="Freeform 7" id="7"/>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1"/>
              </a:solidFill>
            </p:spPr>
          </p:sp>
          <p:sp>
            <p:nvSpPr>
              <p:cNvPr name="TextBox 8" id="8"/>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9" id="9"/>
            <p:cNvSpPr/>
            <p:nvPr/>
          </p:nvSpPr>
          <p:spPr>
            <a:xfrm flipH="false" flipV="false" rot="0">
              <a:off x="1847992" y="0"/>
              <a:ext cx="946626" cy="1404278"/>
            </a:xfrm>
            <a:custGeom>
              <a:avLst/>
              <a:gdLst/>
              <a:ahLst/>
              <a:cxnLst/>
              <a:rect r="r" b="b" t="t" l="l"/>
              <a:pathLst>
                <a:path h="1404278" w="946626">
                  <a:moveTo>
                    <a:pt x="0" y="0"/>
                  </a:moveTo>
                  <a:lnTo>
                    <a:pt x="946627" y="0"/>
                  </a:lnTo>
                  <a:lnTo>
                    <a:pt x="946627" y="1404278"/>
                  </a:lnTo>
                  <a:lnTo>
                    <a:pt x="0" y="1404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47992" y="2314949"/>
              <a:ext cx="1338185" cy="1361099"/>
            </a:xfrm>
            <a:custGeom>
              <a:avLst/>
              <a:gdLst/>
              <a:ahLst/>
              <a:cxnLst/>
              <a:rect r="r" b="b" t="t" l="l"/>
              <a:pathLst>
                <a:path h="1361099" w="1338185">
                  <a:moveTo>
                    <a:pt x="0" y="0"/>
                  </a:moveTo>
                  <a:lnTo>
                    <a:pt x="1338186" y="0"/>
                  </a:lnTo>
                  <a:lnTo>
                    <a:pt x="1338186" y="1361099"/>
                  </a:lnTo>
                  <a:lnTo>
                    <a:pt x="0" y="1361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2382715"/>
              <a:ext cx="1293333" cy="1293333"/>
            </a:xfrm>
            <a:custGeom>
              <a:avLst/>
              <a:gdLst/>
              <a:ahLst/>
              <a:cxnLst/>
              <a:rect r="r" b="b" t="t" l="l"/>
              <a:pathLst>
                <a:path h="1293333" w="1293333">
                  <a:moveTo>
                    <a:pt x="0" y="0"/>
                  </a:moveTo>
                  <a:lnTo>
                    <a:pt x="1293333" y="0"/>
                  </a:lnTo>
                  <a:lnTo>
                    <a:pt x="1293333" y="1293333"/>
                  </a:lnTo>
                  <a:lnTo>
                    <a:pt x="0" y="12933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5697" y="45508"/>
            <a:ext cx="945045" cy="9450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14" id="14"/>
            <p:cNvSpPr txBox="true"/>
            <p:nvPr/>
          </p:nvSpPr>
          <p:spPr>
            <a:xfrm>
              <a:off x="76200" y="114300"/>
              <a:ext cx="660400" cy="622300"/>
            </a:xfrm>
            <a:prstGeom prst="rect">
              <a:avLst/>
            </a:prstGeom>
          </p:spPr>
          <p:txBody>
            <a:bodyPr anchor="ctr" rtlCol="false" tIns="41226" lIns="41226" bIns="41226" rIns="41226"/>
            <a:lstStyle/>
            <a:p>
              <a:pPr algn="ctr">
                <a:lnSpc>
                  <a:spcPts val="2186"/>
                </a:lnSpc>
              </a:pPr>
            </a:p>
          </p:txBody>
        </p:sp>
      </p:grpSp>
      <p:sp>
        <p:nvSpPr>
          <p:cNvPr name="Freeform 15" id="15"/>
          <p:cNvSpPr/>
          <p:nvPr/>
        </p:nvSpPr>
        <p:spPr>
          <a:xfrm flipH="false" flipV="false" rot="-10800000">
            <a:off x="-14813" y="903137"/>
            <a:ext cx="945045" cy="961227"/>
          </a:xfrm>
          <a:custGeom>
            <a:avLst/>
            <a:gdLst/>
            <a:ahLst/>
            <a:cxnLst/>
            <a:rect r="r" b="b" t="t" l="l"/>
            <a:pathLst>
              <a:path h="961227" w="945045">
                <a:moveTo>
                  <a:pt x="0" y="0"/>
                </a:moveTo>
                <a:lnTo>
                  <a:pt x="945044" y="0"/>
                </a:lnTo>
                <a:lnTo>
                  <a:pt x="945044" y="961227"/>
                </a:lnTo>
                <a:lnTo>
                  <a:pt x="0" y="9612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79606" y="806148"/>
            <a:ext cx="579820" cy="5798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18" id="18"/>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19" id="19"/>
          <p:cNvSpPr/>
          <p:nvPr/>
        </p:nvSpPr>
        <p:spPr>
          <a:xfrm flipH="false" flipV="false" rot="0">
            <a:off x="939347" y="45508"/>
            <a:ext cx="945045" cy="945045"/>
          </a:xfrm>
          <a:custGeom>
            <a:avLst/>
            <a:gdLst/>
            <a:ahLst/>
            <a:cxnLst/>
            <a:rect r="r" b="b" t="t" l="l"/>
            <a:pathLst>
              <a:path h="945045" w="945045">
                <a:moveTo>
                  <a:pt x="0" y="0"/>
                </a:moveTo>
                <a:lnTo>
                  <a:pt x="945045" y="0"/>
                </a:lnTo>
                <a:lnTo>
                  <a:pt x="945045" y="945045"/>
                </a:lnTo>
                <a:lnTo>
                  <a:pt x="0" y="9450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15724068" y="339330"/>
            <a:ext cx="942174" cy="942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2" id="22"/>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23" id="23"/>
          <p:cNvSpPr/>
          <p:nvPr/>
        </p:nvSpPr>
        <p:spPr>
          <a:xfrm flipH="false" flipV="false" rot="0">
            <a:off x="7026761" y="2137268"/>
            <a:ext cx="4235939" cy="3777270"/>
          </a:xfrm>
          <a:custGeom>
            <a:avLst/>
            <a:gdLst/>
            <a:ahLst/>
            <a:cxnLst/>
            <a:rect r="r" b="b" t="t" l="l"/>
            <a:pathLst>
              <a:path h="3777270" w="4235939">
                <a:moveTo>
                  <a:pt x="0" y="0"/>
                </a:moveTo>
                <a:lnTo>
                  <a:pt x="4235939" y="0"/>
                </a:lnTo>
                <a:lnTo>
                  <a:pt x="4235939" y="3777271"/>
                </a:lnTo>
                <a:lnTo>
                  <a:pt x="0" y="3777271"/>
                </a:lnTo>
                <a:lnTo>
                  <a:pt x="0" y="0"/>
                </a:lnTo>
                <a:close/>
              </a:path>
            </a:pathLst>
          </a:custGeom>
          <a:blipFill>
            <a:blip r:embed="rId12"/>
            <a:stretch>
              <a:fillRect l="0" t="0" r="0" b="0"/>
            </a:stretch>
          </a:blipFill>
        </p:spPr>
      </p:sp>
      <p:sp>
        <p:nvSpPr>
          <p:cNvPr name="Freeform 24" id="24"/>
          <p:cNvSpPr/>
          <p:nvPr/>
        </p:nvSpPr>
        <p:spPr>
          <a:xfrm flipH="false" flipV="false" rot="0">
            <a:off x="1028700" y="2139765"/>
            <a:ext cx="4233140" cy="3774774"/>
          </a:xfrm>
          <a:custGeom>
            <a:avLst/>
            <a:gdLst/>
            <a:ahLst/>
            <a:cxnLst/>
            <a:rect r="r" b="b" t="t" l="l"/>
            <a:pathLst>
              <a:path h="3774774" w="4233140">
                <a:moveTo>
                  <a:pt x="0" y="0"/>
                </a:moveTo>
                <a:lnTo>
                  <a:pt x="4233140" y="0"/>
                </a:lnTo>
                <a:lnTo>
                  <a:pt x="4233140" y="3774774"/>
                </a:lnTo>
                <a:lnTo>
                  <a:pt x="0" y="3774774"/>
                </a:lnTo>
                <a:lnTo>
                  <a:pt x="0" y="0"/>
                </a:lnTo>
                <a:close/>
              </a:path>
            </a:pathLst>
          </a:custGeom>
          <a:blipFill>
            <a:blip r:embed="rId13"/>
            <a:stretch>
              <a:fillRect l="0" t="0" r="0" b="0"/>
            </a:stretch>
          </a:blipFill>
        </p:spPr>
      </p:sp>
      <p:sp>
        <p:nvSpPr>
          <p:cNvPr name="Freeform 25" id="25"/>
          <p:cNvSpPr/>
          <p:nvPr/>
        </p:nvSpPr>
        <p:spPr>
          <a:xfrm flipH="false" flipV="false" rot="0">
            <a:off x="13024825" y="2139765"/>
            <a:ext cx="4290751" cy="3774774"/>
          </a:xfrm>
          <a:custGeom>
            <a:avLst/>
            <a:gdLst/>
            <a:ahLst/>
            <a:cxnLst/>
            <a:rect r="r" b="b" t="t" l="l"/>
            <a:pathLst>
              <a:path h="3774774" w="4290751">
                <a:moveTo>
                  <a:pt x="0" y="0"/>
                </a:moveTo>
                <a:lnTo>
                  <a:pt x="4290751" y="0"/>
                </a:lnTo>
                <a:lnTo>
                  <a:pt x="4290751" y="3774774"/>
                </a:lnTo>
                <a:lnTo>
                  <a:pt x="0" y="3774774"/>
                </a:lnTo>
                <a:lnTo>
                  <a:pt x="0" y="0"/>
                </a:lnTo>
                <a:close/>
              </a:path>
            </a:pathLst>
          </a:custGeom>
          <a:blipFill>
            <a:blip r:embed="rId14"/>
            <a:stretch>
              <a:fillRect l="0" t="0" r="0" b="0"/>
            </a:stretch>
          </a:blipFill>
        </p:spPr>
      </p:sp>
      <p:sp>
        <p:nvSpPr>
          <p:cNvPr name="Freeform 26" id="26"/>
          <p:cNvSpPr/>
          <p:nvPr/>
        </p:nvSpPr>
        <p:spPr>
          <a:xfrm flipH="false" flipV="false" rot="0">
            <a:off x="3341399" y="6276262"/>
            <a:ext cx="4203814" cy="3720308"/>
          </a:xfrm>
          <a:custGeom>
            <a:avLst/>
            <a:gdLst/>
            <a:ahLst/>
            <a:cxnLst/>
            <a:rect r="r" b="b" t="t" l="l"/>
            <a:pathLst>
              <a:path h="3720308" w="4203814">
                <a:moveTo>
                  <a:pt x="0" y="0"/>
                </a:moveTo>
                <a:lnTo>
                  <a:pt x="4203814" y="0"/>
                </a:lnTo>
                <a:lnTo>
                  <a:pt x="4203814" y="3720308"/>
                </a:lnTo>
                <a:lnTo>
                  <a:pt x="0" y="3720308"/>
                </a:lnTo>
                <a:lnTo>
                  <a:pt x="0" y="0"/>
                </a:lnTo>
                <a:close/>
              </a:path>
            </a:pathLst>
          </a:custGeom>
          <a:blipFill>
            <a:blip r:embed="rId15"/>
            <a:stretch>
              <a:fillRect l="0" t="0" r="0" b="0"/>
            </a:stretch>
          </a:blipFill>
        </p:spPr>
      </p:sp>
      <p:sp>
        <p:nvSpPr>
          <p:cNvPr name="Freeform 27" id="27"/>
          <p:cNvSpPr/>
          <p:nvPr/>
        </p:nvSpPr>
        <p:spPr>
          <a:xfrm flipH="false" flipV="false" rot="0">
            <a:off x="10456616" y="6276262"/>
            <a:ext cx="4145486" cy="3720308"/>
          </a:xfrm>
          <a:custGeom>
            <a:avLst/>
            <a:gdLst/>
            <a:ahLst/>
            <a:cxnLst/>
            <a:rect r="r" b="b" t="t" l="l"/>
            <a:pathLst>
              <a:path h="3720308" w="4145486">
                <a:moveTo>
                  <a:pt x="0" y="0"/>
                </a:moveTo>
                <a:lnTo>
                  <a:pt x="4145486" y="0"/>
                </a:lnTo>
                <a:lnTo>
                  <a:pt x="4145486" y="3720308"/>
                </a:lnTo>
                <a:lnTo>
                  <a:pt x="0" y="3720308"/>
                </a:lnTo>
                <a:lnTo>
                  <a:pt x="0" y="0"/>
                </a:lnTo>
                <a:close/>
              </a:path>
            </a:pathLst>
          </a:custGeom>
          <a:blipFill>
            <a:blip r:embed="rId16"/>
            <a:stretch>
              <a:fillRect l="0" t="0" r="0" b="0"/>
            </a:stretch>
          </a:blipFill>
        </p:spPr>
      </p:sp>
      <p:sp>
        <p:nvSpPr>
          <p:cNvPr name="TextBox 28" id="28"/>
          <p:cNvSpPr txBox="true"/>
          <p:nvPr/>
        </p:nvSpPr>
        <p:spPr>
          <a:xfrm rot="0">
            <a:off x="3341399" y="141137"/>
            <a:ext cx="11605202" cy="1314450"/>
          </a:xfrm>
          <a:prstGeom prst="rect">
            <a:avLst/>
          </a:prstGeom>
        </p:spPr>
        <p:txBody>
          <a:bodyPr anchor="t" rtlCol="false" tIns="0" lIns="0" bIns="0" rIns="0">
            <a:spAutoFit/>
          </a:bodyPr>
          <a:lstStyle/>
          <a:p>
            <a:pPr algn="ctr">
              <a:lnSpc>
                <a:spcPts val="8769"/>
              </a:lnSpc>
            </a:pPr>
            <a:r>
              <a:rPr lang="en-US" b="true" sz="7307">
                <a:solidFill>
                  <a:srgbClr val="203162"/>
                </a:solidFill>
                <a:latin typeface="Agrandir Bold"/>
                <a:ea typeface="Agrandir Bold"/>
                <a:cs typeface="Agrandir Bold"/>
                <a:sym typeface="Agrandir Bold"/>
              </a:rPr>
              <a:t>Detail Metrics Model</a:t>
            </a:r>
          </a:p>
        </p:txBody>
      </p:sp>
      <p:sp>
        <p:nvSpPr>
          <p:cNvPr name="TextBox 29" id="29"/>
          <p:cNvSpPr txBox="true"/>
          <p:nvPr/>
        </p:nvSpPr>
        <p:spPr>
          <a:xfrm rot="0">
            <a:off x="811909" y="1278975"/>
            <a:ext cx="16373768" cy="714375"/>
          </a:xfrm>
          <a:prstGeom prst="rect">
            <a:avLst/>
          </a:prstGeom>
        </p:spPr>
        <p:txBody>
          <a:bodyPr anchor="t" rtlCol="false" tIns="0" lIns="0" bIns="0" rIns="0">
            <a:spAutoFit/>
          </a:bodyPr>
          <a:lstStyle/>
          <a:p>
            <a:pPr algn="ctr">
              <a:lnSpc>
                <a:spcPts val="4809"/>
              </a:lnSpc>
            </a:pPr>
            <a:r>
              <a:rPr lang="en-US" b="true" sz="4007">
                <a:solidFill>
                  <a:srgbClr val="203162"/>
                </a:solidFill>
                <a:latin typeface="Agrandir Bold"/>
                <a:ea typeface="Agrandir Bold"/>
                <a:cs typeface="Agrandir Bold"/>
                <a:sym typeface="Agrandir Bold"/>
              </a:rPr>
              <a:t>Tidak agregat data, Drop fitur VIF &gt;10%, SelectKBest 125 Fitur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697" y="48857"/>
            <a:ext cx="935928" cy="937722"/>
            <a:chOff x="0" y="0"/>
            <a:chExt cx="400548" cy="401315"/>
          </a:xfrm>
        </p:grpSpPr>
        <p:sp>
          <p:nvSpPr>
            <p:cNvPr name="Freeform 3" id="3"/>
            <p:cNvSpPr/>
            <p:nvPr/>
          </p:nvSpPr>
          <p:spPr>
            <a:xfrm flipH="false" flipV="false" rot="0">
              <a:off x="0" y="0"/>
              <a:ext cx="400547" cy="401315"/>
            </a:xfrm>
            <a:custGeom>
              <a:avLst/>
              <a:gdLst/>
              <a:ahLst/>
              <a:cxnLst/>
              <a:rect r="r" b="b" t="t" l="l"/>
              <a:pathLst>
                <a:path h="401315" w="400547">
                  <a:moveTo>
                    <a:pt x="0" y="0"/>
                  </a:moveTo>
                  <a:lnTo>
                    <a:pt x="400547" y="0"/>
                  </a:lnTo>
                  <a:lnTo>
                    <a:pt x="400547" y="401315"/>
                  </a:lnTo>
                  <a:lnTo>
                    <a:pt x="0" y="401315"/>
                  </a:lnTo>
                  <a:close/>
                </a:path>
              </a:pathLst>
            </a:custGeom>
            <a:solidFill>
              <a:srgbClr val="4672F1"/>
            </a:solidFill>
          </p:spPr>
        </p:sp>
        <p:sp>
          <p:nvSpPr>
            <p:cNvPr name="TextBox 4" id="4"/>
            <p:cNvSpPr txBox="true"/>
            <p:nvPr/>
          </p:nvSpPr>
          <p:spPr>
            <a:xfrm>
              <a:off x="0" y="38100"/>
              <a:ext cx="400548" cy="363215"/>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5982932" y="7529964"/>
            <a:ext cx="2389633" cy="2757036"/>
            <a:chOff x="0" y="0"/>
            <a:chExt cx="3186178" cy="3676048"/>
          </a:xfrm>
        </p:grpSpPr>
        <p:grpSp>
          <p:nvGrpSpPr>
            <p:cNvPr name="Group 6" id="6"/>
            <p:cNvGrpSpPr/>
            <p:nvPr/>
          </p:nvGrpSpPr>
          <p:grpSpPr>
            <a:xfrm rot="0">
              <a:off x="646666" y="379579"/>
              <a:ext cx="1627548" cy="3296469"/>
              <a:chOff x="0" y="0"/>
              <a:chExt cx="660400" cy="1337588"/>
            </a:xfrm>
          </p:grpSpPr>
          <p:sp>
            <p:nvSpPr>
              <p:cNvPr name="Freeform 7" id="7"/>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1"/>
              </a:solidFill>
            </p:spPr>
          </p:sp>
          <p:sp>
            <p:nvSpPr>
              <p:cNvPr name="TextBox 8" id="8"/>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9" id="9"/>
            <p:cNvSpPr/>
            <p:nvPr/>
          </p:nvSpPr>
          <p:spPr>
            <a:xfrm flipH="false" flipV="false" rot="0">
              <a:off x="1847992" y="0"/>
              <a:ext cx="946626" cy="1404278"/>
            </a:xfrm>
            <a:custGeom>
              <a:avLst/>
              <a:gdLst/>
              <a:ahLst/>
              <a:cxnLst/>
              <a:rect r="r" b="b" t="t" l="l"/>
              <a:pathLst>
                <a:path h="1404278" w="946626">
                  <a:moveTo>
                    <a:pt x="0" y="0"/>
                  </a:moveTo>
                  <a:lnTo>
                    <a:pt x="946627" y="0"/>
                  </a:lnTo>
                  <a:lnTo>
                    <a:pt x="946627" y="1404278"/>
                  </a:lnTo>
                  <a:lnTo>
                    <a:pt x="0" y="14042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847992" y="2314949"/>
              <a:ext cx="1338185" cy="1361099"/>
            </a:xfrm>
            <a:custGeom>
              <a:avLst/>
              <a:gdLst/>
              <a:ahLst/>
              <a:cxnLst/>
              <a:rect r="r" b="b" t="t" l="l"/>
              <a:pathLst>
                <a:path h="1361099" w="1338185">
                  <a:moveTo>
                    <a:pt x="0" y="0"/>
                  </a:moveTo>
                  <a:lnTo>
                    <a:pt x="1338186" y="0"/>
                  </a:lnTo>
                  <a:lnTo>
                    <a:pt x="1338186" y="1361099"/>
                  </a:lnTo>
                  <a:lnTo>
                    <a:pt x="0" y="1361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2382715"/>
              <a:ext cx="1293333" cy="1293333"/>
            </a:xfrm>
            <a:custGeom>
              <a:avLst/>
              <a:gdLst/>
              <a:ahLst/>
              <a:cxnLst/>
              <a:rect r="r" b="b" t="t" l="l"/>
              <a:pathLst>
                <a:path h="1293333" w="1293333">
                  <a:moveTo>
                    <a:pt x="0" y="0"/>
                  </a:moveTo>
                  <a:lnTo>
                    <a:pt x="1293333" y="0"/>
                  </a:lnTo>
                  <a:lnTo>
                    <a:pt x="1293333" y="1293333"/>
                  </a:lnTo>
                  <a:lnTo>
                    <a:pt x="0" y="12933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5697" y="45508"/>
            <a:ext cx="945045" cy="9450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14" id="14"/>
            <p:cNvSpPr txBox="true"/>
            <p:nvPr/>
          </p:nvSpPr>
          <p:spPr>
            <a:xfrm>
              <a:off x="76200" y="114300"/>
              <a:ext cx="660400" cy="622300"/>
            </a:xfrm>
            <a:prstGeom prst="rect">
              <a:avLst/>
            </a:prstGeom>
          </p:spPr>
          <p:txBody>
            <a:bodyPr anchor="ctr" rtlCol="false" tIns="41226" lIns="41226" bIns="41226" rIns="41226"/>
            <a:lstStyle/>
            <a:p>
              <a:pPr algn="ctr">
                <a:lnSpc>
                  <a:spcPts val="2186"/>
                </a:lnSpc>
              </a:pPr>
            </a:p>
          </p:txBody>
        </p:sp>
      </p:grpSp>
      <p:sp>
        <p:nvSpPr>
          <p:cNvPr name="Freeform 15" id="15"/>
          <p:cNvSpPr/>
          <p:nvPr/>
        </p:nvSpPr>
        <p:spPr>
          <a:xfrm flipH="false" flipV="false" rot="-10800000">
            <a:off x="-14813" y="903137"/>
            <a:ext cx="945045" cy="961227"/>
          </a:xfrm>
          <a:custGeom>
            <a:avLst/>
            <a:gdLst/>
            <a:ahLst/>
            <a:cxnLst/>
            <a:rect r="r" b="b" t="t" l="l"/>
            <a:pathLst>
              <a:path h="961227" w="945045">
                <a:moveTo>
                  <a:pt x="0" y="0"/>
                </a:moveTo>
                <a:lnTo>
                  <a:pt x="945044" y="0"/>
                </a:lnTo>
                <a:lnTo>
                  <a:pt x="945044" y="961227"/>
                </a:lnTo>
                <a:lnTo>
                  <a:pt x="0" y="9612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6" id="16"/>
          <p:cNvGrpSpPr/>
          <p:nvPr/>
        </p:nvGrpSpPr>
        <p:grpSpPr>
          <a:xfrm rot="0">
            <a:off x="79606" y="806148"/>
            <a:ext cx="579820" cy="57982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18" id="18"/>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19" id="19"/>
          <p:cNvSpPr/>
          <p:nvPr/>
        </p:nvSpPr>
        <p:spPr>
          <a:xfrm flipH="false" flipV="false" rot="0">
            <a:off x="939347" y="45508"/>
            <a:ext cx="945045" cy="945045"/>
          </a:xfrm>
          <a:custGeom>
            <a:avLst/>
            <a:gdLst/>
            <a:ahLst/>
            <a:cxnLst/>
            <a:rect r="r" b="b" t="t" l="l"/>
            <a:pathLst>
              <a:path h="945045" w="945045">
                <a:moveTo>
                  <a:pt x="0" y="0"/>
                </a:moveTo>
                <a:lnTo>
                  <a:pt x="945045" y="0"/>
                </a:lnTo>
                <a:lnTo>
                  <a:pt x="945045" y="945045"/>
                </a:lnTo>
                <a:lnTo>
                  <a:pt x="0" y="9450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15724068" y="339330"/>
            <a:ext cx="942174" cy="942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2" id="22"/>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sp>
        <p:nvSpPr>
          <p:cNvPr name="Freeform 23" id="23"/>
          <p:cNvSpPr/>
          <p:nvPr/>
        </p:nvSpPr>
        <p:spPr>
          <a:xfrm flipH="false" flipV="false" rot="0">
            <a:off x="7101467" y="2139765"/>
            <a:ext cx="4219658" cy="3774774"/>
          </a:xfrm>
          <a:custGeom>
            <a:avLst/>
            <a:gdLst/>
            <a:ahLst/>
            <a:cxnLst/>
            <a:rect r="r" b="b" t="t" l="l"/>
            <a:pathLst>
              <a:path h="3774774" w="4219658">
                <a:moveTo>
                  <a:pt x="0" y="0"/>
                </a:moveTo>
                <a:lnTo>
                  <a:pt x="4219659" y="0"/>
                </a:lnTo>
                <a:lnTo>
                  <a:pt x="4219659" y="3774774"/>
                </a:lnTo>
                <a:lnTo>
                  <a:pt x="0" y="3774774"/>
                </a:lnTo>
                <a:lnTo>
                  <a:pt x="0" y="0"/>
                </a:lnTo>
                <a:close/>
              </a:path>
            </a:pathLst>
          </a:custGeom>
          <a:blipFill>
            <a:blip r:embed="rId12"/>
            <a:stretch>
              <a:fillRect l="0" t="0" r="0" b="0"/>
            </a:stretch>
          </a:blipFill>
        </p:spPr>
      </p:sp>
      <p:sp>
        <p:nvSpPr>
          <p:cNvPr name="Freeform 24" id="24"/>
          <p:cNvSpPr/>
          <p:nvPr/>
        </p:nvSpPr>
        <p:spPr>
          <a:xfrm flipH="false" flipV="false" rot="0">
            <a:off x="1028700" y="2139765"/>
            <a:ext cx="4189732" cy="3774774"/>
          </a:xfrm>
          <a:custGeom>
            <a:avLst/>
            <a:gdLst/>
            <a:ahLst/>
            <a:cxnLst/>
            <a:rect r="r" b="b" t="t" l="l"/>
            <a:pathLst>
              <a:path h="3774774" w="4189732">
                <a:moveTo>
                  <a:pt x="0" y="0"/>
                </a:moveTo>
                <a:lnTo>
                  <a:pt x="4189732" y="0"/>
                </a:lnTo>
                <a:lnTo>
                  <a:pt x="4189732" y="3774774"/>
                </a:lnTo>
                <a:lnTo>
                  <a:pt x="0" y="3774774"/>
                </a:lnTo>
                <a:lnTo>
                  <a:pt x="0" y="0"/>
                </a:lnTo>
                <a:close/>
              </a:path>
            </a:pathLst>
          </a:custGeom>
          <a:blipFill>
            <a:blip r:embed="rId13"/>
            <a:stretch>
              <a:fillRect l="0" t="0" r="0" b="0"/>
            </a:stretch>
          </a:blipFill>
        </p:spPr>
      </p:sp>
      <p:sp>
        <p:nvSpPr>
          <p:cNvPr name="Freeform 25" id="25"/>
          <p:cNvSpPr/>
          <p:nvPr/>
        </p:nvSpPr>
        <p:spPr>
          <a:xfrm flipH="false" flipV="false" rot="0">
            <a:off x="13374057" y="2139765"/>
            <a:ext cx="4176346" cy="3774774"/>
          </a:xfrm>
          <a:custGeom>
            <a:avLst/>
            <a:gdLst/>
            <a:ahLst/>
            <a:cxnLst/>
            <a:rect r="r" b="b" t="t" l="l"/>
            <a:pathLst>
              <a:path h="3774774" w="4176346">
                <a:moveTo>
                  <a:pt x="0" y="0"/>
                </a:moveTo>
                <a:lnTo>
                  <a:pt x="4176346" y="0"/>
                </a:lnTo>
                <a:lnTo>
                  <a:pt x="4176346" y="3774774"/>
                </a:lnTo>
                <a:lnTo>
                  <a:pt x="0" y="3774774"/>
                </a:lnTo>
                <a:lnTo>
                  <a:pt x="0" y="0"/>
                </a:lnTo>
                <a:close/>
              </a:path>
            </a:pathLst>
          </a:custGeom>
          <a:blipFill>
            <a:blip r:embed="rId14"/>
            <a:stretch>
              <a:fillRect l="0" t="0" r="0" b="0"/>
            </a:stretch>
          </a:blipFill>
        </p:spPr>
      </p:sp>
      <p:sp>
        <p:nvSpPr>
          <p:cNvPr name="Freeform 26" id="26"/>
          <p:cNvSpPr/>
          <p:nvPr/>
        </p:nvSpPr>
        <p:spPr>
          <a:xfrm flipH="false" flipV="false" rot="0">
            <a:off x="3123566" y="6276262"/>
            <a:ext cx="4268911" cy="3818834"/>
          </a:xfrm>
          <a:custGeom>
            <a:avLst/>
            <a:gdLst/>
            <a:ahLst/>
            <a:cxnLst/>
            <a:rect r="r" b="b" t="t" l="l"/>
            <a:pathLst>
              <a:path h="3818834" w="4268911">
                <a:moveTo>
                  <a:pt x="0" y="0"/>
                </a:moveTo>
                <a:lnTo>
                  <a:pt x="4268911" y="0"/>
                </a:lnTo>
                <a:lnTo>
                  <a:pt x="4268911" y="3818834"/>
                </a:lnTo>
                <a:lnTo>
                  <a:pt x="0" y="3818834"/>
                </a:lnTo>
                <a:lnTo>
                  <a:pt x="0" y="0"/>
                </a:lnTo>
                <a:close/>
              </a:path>
            </a:pathLst>
          </a:custGeom>
          <a:blipFill>
            <a:blip r:embed="rId15"/>
            <a:stretch>
              <a:fillRect l="0" t="0" r="0" b="0"/>
            </a:stretch>
          </a:blipFill>
        </p:spPr>
      </p:sp>
      <p:sp>
        <p:nvSpPr>
          <p:cNvPr name="Freeform 27" id="27"/>
          <p:cNvSpPr/>
          <p:nvPr/>
        </p:nvSpPr>
        <p:spPr>
          <a:xfrm flipH="false" flipV="false" rot="0">
            <a:off x="10652111" y="6276262"/>
            <a:ext cx="4294490" cy="3818834"/>
          </a:xfrm>
          <a:custGeom>
            <a:avLst/>
            <a:gdLst/>
            <a:ahLst/>
            <a:cxnLst/>
            <a:rect r="r" b="b" t="t" l="l"/>
            <a:pathLst>
              <a:path h="3818834" w="4294490">
                <a:moveTo>
                  <a:pt x="0" y="0"/>
                </a:moveTo>
                <a:lnTo>
                  <a:pt x="4294490" y="0"/>
                </a:lnTo>
                <a:lnTo>
                  <a:pt x="4294490" y="3818834"/>
                </a:lnTo>
                <a:lnTo>
                  <a:pt x="0" y="3818834"/>
                </a:lnTo>
                <a:lnTo>
                  <a:pt x="0" y="0"/>
                </a:lnTo>
                <a:close/>
              </a:path>
            </a:pathLst>
          </a:custGeom>
          <a:blipFill>
            <a:blip r:embed="rId16"/>
            <a:stretch>
              <a:fillRect l="0" t="0" r="0" b="0"/>
            </a:stretch>
          </a:blipFill>
        </p:spPr>
      </p:sp>
      <p:sp>
        <p:nvSpPr>
          <p:cNvPr name="TextBox 28" id="28"/>
          <p:cNvSpPr txBox="true"/>
          <p:nvPr/>
        </p:nvSpPr>
        <p:spPr>
          <a:xfrm rot="0">
            <a:off x="3341399" y="141137"/>
            <a:ext cx="11605202" cy="1314450"/>
          </a:xfrm>
          <a:prstGeom prst="rect">
            <a:avLst/>
          </a:prstGeom>
        </p:spPr>
        <p:txBody>
          <a:bodyPr anchor="t" rtlCol="false" tIns="0" lIns="0" bIns="0" rIns="0">
            <a:spAutoFit/>
          </a:bodyPr>
          <a:lstStyle/>
          <a:p>
            <a:pPr algn="ctr">
              <a:lnSpc>
                <a:spcPts val="8769"/>
              </a:lnSpc>
            </a:pPr>
            <a:r>
              <a:rPr lang="en-US" b="true" sz="7307">
                <a:solidFill>
                  <a:srgbClr val="203162"/>
                </a:solidFill>
                <a:latin typeface="Agrandir Bold"/>
                <a:ea typeface="Agrandir Bold"/>
                <a:cs typeface="Agrandir Bold"/>
                <a:sym typeface="Agrandir Bold"/>
              </a:rPr>
              <a:t>Detail Metrics Model</a:t>
            </a:r>
          </a:p>
        </p:txBody>
      </p:sp>
      <p:sp>
        <p:nvSpPr>
          <p:cNvPr name="TextBox 29" id="29"/>
          <p:cNvSpPr txBox="true"/>
          <p:nvPr/>
        </p:nvSpPr>
        <p:spPr>
          <a:xfrm rot="0">
            <a:off x="811909" y="1278975"/>
            <a:ext cx="16373768" cy="638175"/>
          </a:xfrm>
          <a:prstGeom prst="rect">
            <a:avLst/>
          </a:prstGeom>
        </p:spPr>
        <p:txBody>
          <a:bodyPr anchor="t" rtlCol="false" tIns="0" lIns="0" bIns="0" rIns="0">
            <a:spAutoFit/>
          </a:bodyPr>
          <a:lstStyle/>
          <a:p>
            <a:pPr algn="ctr">
              <a:lnSpc>
                <a:spcPts val="4209"/>
              </a:lnSpc>
            </a:pPr>
            <a:r>
              <a:rPr lang="en-US" b="true" sz="3507">
                <a:solidFill>
                  <a:srgbClr val="203162"/>
                </a:solidFill>
                <a:latin typeface="Agrandir Bold"/>
                <a:ea typeface="Agrandir Bold"/>
                <a:cs typeface="Agrandir Bold"/>
                <a:sym typeface="Agrandir Bold"/>
              </a:rPr>
              <a:t>Feature Extraction (VIF &gt;10%), Drop fitur VIF &gt;10%, SelectKBest 122 Fitur</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sp>
        <p:nvSpPr>
          <p:cNvPr name="Freeform 2" id="2"/>
          <p:cNvSpPr/>
          <p:nvPr/>
        </p:nvSpPr>
        <p:spPr>
          <a:xfrm flipH="false" flipV="false" rot="0">
            <a:off x="673971" y="6257055"/>
            <a:ext cx="7550301" cy="3001245"/>
          </a:xfrm>
          <a:custGeom>
            <a:avLst/>
            <a:gdLst/>
            <a:ahLst/>
            <a:cxnLst/>
            <a:rect r="r" b="b" t="t" l="l"/>
            <a:pathLst>
              <a:path h="3001245" w="7550301">
                <a:moveTo>
                  <a:pt x="0" y="0"/>
                </a:moveTo>
                <a:lnTo>
                  <a:pt x="7550301" y="0"/>
                </a:lnTo>
                <a:lnTo>
                  <a:pt x="7550301" y="3001245"/>
                </a:lnTo>
                <a:lnTo>
                  <a:pt x="0" y="3001245"/>
                </a:lnTo>
                <a:lnTo>
                  <a:pt x="0" y="0"/>
                </a:lnTo>
                <a:close/>
              </a:path>
            </a:pathLst>
          </a:custGeom>
          <a:blipFill>
            <a:blip r:embed="rId2"/>
            <a:stretch>
              <a:fillRect l="0" t="0" r="0" b="0"/>
            </a:stretch>
          </a:blipFill>
        </p:spPr>
      </p:sp>
      <p:grpSp>
        <p:nvGrpSpPr>
          <p:cNvPr name="Group 3" id="3"/>
          <p:cNvGrpSpPr/>
          <p:nvPr/>
        </p:nvGrpSpPr>
        <p:grpSpPr>
          <a:xfrm rot="0">
            <a:off x="469800" y="207897"/>
            <a:ext cx="4810175" cy="1095762"/>
            <a:chOff x="0" y="0"/>
            <a:chExt cx="1266877" cy="288596"/>
          </a:xfrm>
        </p:grpSpPr>
        <p:sp>
          <p:nvSpPr>
            <p:cNvPr name="Freeform 4" id="4"/>
            <p:cNvSpPr/>
            <p:nvPr/>
          </p:nvSpPr>
          <p:spPr>
            <a:xfrm flipH="false" flipV="false" rot="0">
              <a:off x="0" y="0"/>
              <a:ext cx="1266877" cy="288596"/>
            </a:xfrm>
            <a:custGeom>
              <a:avLst/>
              <a:gdLst/>
              <a:ahLst/>
              <a:cxnLst/>
              <a:rect r="r" b="b" t="t" l="l"/>
              <a:pathLst>
                <a:path h="288596" w="1266877">
                  <a:moveTo>
                    <a:pt x="144298" y="0"/>
                  </a:moveTo>
                  <a:lnTo>
                    <a:pt x="1122579" y="0"/>
                  </a:lnTo>
                  <a:cubicBezTo>
                    <a:pt x="1202273" y="0"/>
                    <a:pt x="1266877" y="64604"/>
                    <a:pt x="1266877" y="144298"/>
                  </a:cubicBezTo>
                  <a:lnTo>
                    <a:pt x="1266877" y="144298"/>
                  </a:lnTo>
                  <a:cubicBezTo>
                    <a:pt x="1266877" y="223991"/>
                    <a:pt x="1202273" y="288596"/>
                    <a:pt x="1122579" y="288596"/>
                  </a:cubicBezTo>
                  <a:lnTo>
                    <a:pt x="144298" y="288596"/>
                  </a:lnTo>
                  <a:cubicBezTo>
                    <a:pt x="64604" y="288596"/>
                    <a:pt x="0" y="223991"/>
                    <a:pt x="0" y="144298"/>
                  </a:cubicBezTo>
                  <a:lnTo>
                    <a:pt x="0" y="144298"/>
                  </a:lnTo>
                  <a:cubicBezTo>
                    <a:pt x="0" y="64604"/>
                    <a:pt x="64604" y="0"/>
                    <a:pt x="144298" y="0"/>
                  </a:cubicBezTo>
                  <a:close/>
                </a:path>
              </a:pathLst>
            </a:custGeom>
            <a:solidFill>
              <a:srgbClr val="4672F1"/>
            </a:solidFill>
          </p:spPr>
        </p:sp>
        <p:sp>
          <p:nvSpPr>
            <p:cNvPr name="TextBox 5" id="5"/>
            <p:cNvSpPr txBox="true"/>
            <p:nvPr/>
          </p:nvSpPr>
          <p:spPr>
            <a:xfrm>
              <a:off x="0" y="47625"/>
              <a:ext cx="1266877" cy="240971"/>
            </a:xfrm>
            <a:prstGeom prst="rect">
              <a:avLst/>
            </a:prstGeom>
          </p:spPr>
          <p:txBody>
            <a:bodyPr anchor="ctr" rtlCol="false" tIns="50800" lIns="50800" bIns="50800" rIns="50800"/>
            <a:lstStyle/>
            <a:p>
              <a:pPr algn="ctr">
                <a:lnSpc>
                  <a:spcPts val="3030"/>
                </a:lnSpc>
              </a:pPr>
              <a:r>
                <a:rPr lang="en-US" b="true" sz="3000">
                  <a:solidFill>
                    <a:srgbClr val="FFFFFF"/>
                  </a:solidFill>
                  <a:latin typeface="Quicksand Bold"/>
                  <a:ea typeface="Quicksand Bold"/>
                  <a:cs typeface="Quicksand Bold"/>
                  <a:sym typeface="Quicksand Bold"/>
                </a:rPr>
                <a:t>Exploratory Data Analysis</a:t>
              </a:r>
            </a:p>
          </p:txBody>
        </p:sp>
      </p:grpSp>
      <p:grpSp>
        <p:nvGrpSpPr>
          <p:cNvPr name="Group 6" id="6"/>
          <p:cNvGrpSpPr/>
          <p:nvPr/>
        </p:nvGrpSpPr>
        <p:grpSpPr>
          <a:xfrm rot="0">
            <a:off x="9144000" y="6257055"/>
            <a:ext cx="8613451" cy="3397606"/>
            <a:chOff x="0" y="0"/>
            <a:chExt cx="2268563" cy="894843"/>
          </a:xfrm>
        </p:grpSpPr>
        <p:sp>
          <p:nvSpPr>
            <p:cNvPr name="Freeform 7" id="7"/>
            <p:cNvSpPr/>
            <p:nvPr/>
          </p:nvSpPr>
          <p:spPr>
            <a:xfrm flipH="false" flipV="false" rot="0">
              <a:off x="0" y="0"/>
              <a:ext cx="2268563" cy="894843"/>
            </a:xfrm>
            <a:custGeom>
              <a:avLst/>
              <a:gdLst/>
              <a:ahLst/>
              <a:cxnLst/>
              <a:rect r="r" b="b" t="t" l="l"/>
              <a:pathLst>
                <a:path h="894843" w="2268563">
                  <a:moveTo>
                    <a:pt x="0" y="0"/>
                  </a:moveTo>
                  <a:lnTo>
                    <a:pt x="2268563" y="0"/>
                  </a:lnTo>
                  <a:lnTo>
                    <a:pt x="2268563" y="894843"/>
                  </a:lnTo>
                  <a:lnTo>
                    <a:pt x="0" y="894843"/>
                  </a:lnTo>
                  <a:close/>
                </a:path>
              </a:pathLst>
            </a:custGeom>
            <a:solidFill>
              <a:srgbClr val="FFFFFF"/>
            </a:solidFill>
          </p:spPr>
        </p:sp>
        <p:sp>
          <p:nvSpPr>
            <p:cNvPr name="TextBox 8" id="8"/>
            <p:cNvSpPr txBox="true"/>
            <p:nvPr/>
          </p:nvSpPr>
          <p:spPr>
            <a:xfrm>
              <a:off x="0" y="-57150"/>
              <a:ext cx="2268563" cy="951993"/>
            </a:xfrm>
            <a:prstGeom prst="rect">
              <a:avLst/>
            </a:prstGeom>
          </p:spPr>
          <p:txBody>
            <a:bodyPr anchor="ctr" rtlCol="false" tIns="254000" lIns="254000" bIns="254000" rIns="254000"/>
            <a:lstStyle/>
            <a:p>
              <a:pPr algn="ctr">
                <a:lnSpc>
                  <a:spcPts val="5454"/>
                </a:lnSpc>
              </a:pPr>
            </a:p>
            <a:p>
              <a:pPr algn="ctr">
                <a:lnSpc>
                  <a:spcPts val="5454"/>
                </a:lnSpc>
              </a:pPr>
            </a:p>
            <a:p>
              <a:pPr algn="ctr">
                <a:lnSpc>
                  <a:spcPts val="2827"/>
                </a:lnSpc>
              </a:pPr>
            </a:p>
            <a:p>
              <a:pPr algn="ctr">
                <a:lnSpc>
                  <a:spcPts val="3079"/>
                </a:lnSpc>
              </a:pPr>
            </a:p>
          </p:txBody>
        </p:sp>
      </p:grpSp>
      <p:sp>
        <p:nvSpPr>
          <p:cNvPr name="Freeform 9" id="9"/>
          <p:cNvSpPr/>
          <p:nvPr/>
        </p:nvSpPr>
        <p:spPr>
          <a:xfrm flipH="false" flipV="false" rot="0">
            <a:off x="673971" y="1522734"/>
            <a:ext cx="6755068" cy="4486628"/>
          </a:xfrm>
          <a:custGeom>
            <a:avLst/>
            <a:gdLst/>
            <a:ahLst/>
            <a:cxnLst/>
            <a:rect r="r" b="b" t="t" l="l"/>
            <a:pathLst>
              <a:path h="4486628" w="6755068">
                <a:moveTo>
                  <a:pt x="0" y="0"/>
                </a:moveTo>
                <a:lnTo>
                  <a:pt x="6755067" y="0"/>
                </a:lnTo>
                <a:lnTo>
                  <a:pt x="6755067" y="4486628"/>
                </a:lnTo>
                <a:lnTo>
                  <a:pt x="0" y="4486628"/>
                </a:lnTo>
                <a:lnTo>
                  <a:pt x="0" y="0"/>
                </a:lnTo>
                <a:close/>
              </a:path>
            </a:pathLst>
          </a:custGeom>
          <a:blipFill>
            <a:blip r:embed="rId3"/>
            <a:stretch>
              <a:fillRect l="0" t="0" r="0" b="0"/>
            </a:stretch>
          </a:blipFill>
        </p:spPr>
      </p:sp>
      <p:sp>
        <p:nvSpPr>
          <p:cNvPr name="Freeform 10" id="10"/>
          <p:cNvSpPr/>
          <p:nvPr/>
        </p:nvSpPr>
        <p:spPr>
          <a:xfrm flipH="false" flipV="false" rot="0">
            <a:off x="9144000" y="937398"/>
            <a:ext cx="8553259" cy="5071964"/>
          </a:xfrm>
          <a:custGeom>
            <a:avLst/>
            <a:gdLst/>
            <a:ahLst/>
            <a:cxnLst/>
            <a:rect r="r" b="b" t="t" l="l"/>
            <a:pathLst>
              <a:path h="5071964" w="8553259">
                <a:moveTo>
                  <a:pt x="0" y="0"/>
                </a:moveTo>
                <a:lnTo>
                  <a:pt x="8553259" y="0"/>
                </a:lnTo>
                <a:lnTo>
                  <a:pt x="8553259" y="5071964"/>
                </a:lnTo>
                <a:lnTo>
                  <a:pt x="0" y="5071964"/>
                </a:lnTo>
                <a:lnTo>
                  <a:pt x="0" y="0"/>
                </a:lnTo>
                <a:close/>
              </a:path>
            </a:pathLst>
          </a:custGeom>
          <a:blipFill>
            <a:blip r:embed="rId4"/>
            <a:stretch>
              <a:fillRect l="0" t="0" r="0" b="0"/>
            </a:stretch>
          </a:blipFill>
        </p:spPr>
      </p:sp>
      <p:sp>
        <p:nvSpPr>
          <p:cNvPr name="TextBox 11" id="11"/>
          <p:cNvSpPr txBox="true"/>
          <p:nvPr/>
        </p:nvSpPr>
        <p:spPr>
          <a:xfrm rot="0">
            <a:off x="9568234" y="6831125"/>
            <a:ext cx="7764984" cy="2163743"/>
          </a:xfrm>
          <a:prstGeom prst="rect">
            <a:avLst/>
          </a:prstGeom>
        </p:spPr>
        <p:txBody>
          <a:bodyPr anchor="t" rtlCol="false" tIns="0" lIns="0" bIns="0" rIns="0">
            <a:spAutoFit/>
          </a:bodyPr>
          <a:lstStyle/>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The majority of customers are married.</a:t>
            </a:r>
          </a:p>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Customers with secondary or secondary special education are more likely to default on their loans.</a:t>
            </a:r>
          </a:p>
          <a:p>
            <a:pPr algn="just" marL="467426" indent="-233713" lvl="1">
              <a:lnSpc>
                <a:spcPts val="3485"/>
              </a:lnSpc>
              <a:buFont typeface="Arial"/>
              <a:buChar char="•"/>
            </a:pPr>
            <a:r>
              <a:rPr lang="en-US" b="true" sz="2165">
                <a:solidFill>
                  <a:srgbClr val="203162"/>
                </a:solidFill>
                <a:latin typeface="Quicksand Bold"/>
                <a:ea typeface="Quicksand Bold"/>
                <a:cs typeface="Quicksand Bold"/>
                <a:sym typeface="Quicksand Bold"/>
              </a:rPr>
              <a:t>The predominant income type among customers is "Working" and more likely to default on their loans.</a:t>
            </a:r>
          </a:p>
        </p:txBody>
      </p:sp>
      <p:grpSp>
        <p:nvGrpSpPr>
          <p:cNvPr name="Group 12" id="12"/>
          <p:cNvGrpSpPr/>
          <p:nvPr/>
        </p:nvGrpSpPr>
        <p:grpSpPr>
          <a:xfrm rot="0">
            <a:off x="15406528" y="530206"/>
            <a:ext cx="2150490" cy="498494"/>
            <a:chOff x="0" y="0"/>
            <a:chExt cx="2867320" cy="664659"/>
          </a:xfrm>
        </p:grpSpPr>
        <p:sp>
          <p:nvSpPr>
            <p:cNvPr name="TextBox 13" id="13"/>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469800" y="207897"/>
            <a:ext cx="4810175" cy="1095762"/>
            <a:chOff x="0" y="0"/>
            <a:chExt cx="1266877" cy="288596"/>
          </a:xfrm>
        </p:grpSpPr>
        <p:sp>
          <p:nvSpPr>
            <p:cNvPr name="Freeform 3" id="3"/>
            <p:cNvSpPr/>
            <p:nvPr/>
          </p:nvSpPr>
          <p:spPr>
            <a:xfrm flipH="false" flipV="false" rot="0">
              <a:off x="0" y="0"/>
              <a:ext cx="1266877" cy="288596"/>
            </a:xfrm>
            <a:custGeom>
              <a:avLst/>
              <a:gdLst/>
              <a:ahLst/>
              <a:cxnLst/>
              <a:rect r="r" b="b" t="t" l="l"/>
              <a:pathLst>
                <a:path h="288596" w="1266877">
                  <a:moveTo>
                    <a:pt x="144298" y="0"/>
                  </a:moveTo>
                  <a:lnTo>
                    <a:pt x="1122579" y="0"/>
                  </a:lnTo>
                  <a:cubicBezTo>
                    <a:pt x="1202273" y="0"/>
                    <a:pt x="1266877" y="64604"/>
                    <a:pt x="1266877" y="144298"/>
                  </a:cubicBezTo>
                  <a:lnTo>
                    <a:pt x="1266877" y="144298"/>
                  </a:lnTo>
                  <a:cubicBezTo>
                    <a:pt x="1266877" y="223991"/>
                    <a:pt x="1202273" y="288596"/>
                    <a:pt x="1122579" y="288596"/>
                  </a:cubicBezTo>
                  <a:lnTo>
                    <a:pt x="144298" y="288596"/>
                  </a:lnTo>
                  <a:cubicBezTo>
                    <a:pt x="64604" y="288596"/>
                    <a:pt x="0" y="223991"/>
                    <a:pt x="0" y="144298"/>
                  </a:cubicBezTo>
                  <a:lnTo>
                    <a:pt x="0" y="144298"/>
                  </a:lnTo>
                  <a:cubicBezTo>
                    <a:pt x="0" y="64604"/>
                    <a:pt x="64604" y="0"/>
                    <a:pt x="144298" y="0"/>
                  </a:cubicBezTo>
                  <a:close/>
                </a:path>
              </a:pathLst>
            </a:custGeom>
            <a:solidFill>
              <a:srgbClr val="4672F1"/>
            </a:solidFill>
          </p:spPr>
        </p:sp>
        <p:sp>
          <p:nvSpPr>
            <p:cNvPr name="TextBox 4" id="4"/>
            <p:cNvSpPr txBox="true"/>
            <p:nvPr/>
          </p:nvSpPr>
          <p:spPr>
            <a:xfrm>
              <a:off x="0" y="47625"/>
              <a:ext cx="1266877" cy="240971"/>
            </a:xfrm>
            <a:prstGeom prst="rect">
              <a:avLst/>
            </a:prstGeom>
          </p:spPr>
          <p:txBody>
            <a:bodyPr anchor="ctr" rtlCol="false" tIns="50800" lIns="50800" bIns="50800" rIns="50800"/>
            <a:lstStyle/>
            <a:p>
              <a:pPr algn="ctr">
                <a:lnSpc>
                  <a:spcPts val="3030"/>
                </a:lnSpc>
              </a:pPr>
              <a:r>
                <a:rPr lang="en-US" b="true" sz="3000">
                  <a:solidFill>
                    <a:srgbClr val="FFFFFF"/>
                  </a:solidFill>
                  <a:latin typeface="Quicksand Bold"/>
                  <a:ea typeface="Quicksand Bold"/>
                  <a:cs typeface="Quicksand Bold"/>
                  <a:sym typeface="Quicksand Bold"/>
                </a:rPr>
                <a:t>Exploratory Data Analysis</a:t>
              </a:r>
            </a:p>
          </p:txBody>
        </p:sp>
      </p:grpSp>
      <p:sp>
        <p:nvSpPr>
          <p:cNvPr name="Freeform 5" id="5"/>
          <p:cNvSpPr/>
          <p:nvPr/>
        </p:nvSpPr>
        <p:spPr>
          <a:xfrm flipH="false" flipV="false" rot="0">
            <a:off x="1028700" y="1756454"/>
            <a:ext cx="6396108" cy="3973582"/>
          </a:xfrm>
          <a:custGeom>
            <a:avLst/>
            <a:gdLst/>
            <a:ahLst/>
            <a:cxnLst/>
            <a:rect r="r" b="b" t="t" l="l"/>
            <a:pathLst>
              <a:path h="3973582" w="6396108">
                <a:moveTo>
                  <a:pt x="0" y="0"/>
                </a:moveTo>
                <a:lnTo>
                  <a:pt x="6396108" y="0"/>
                </a:lnTo>
                <a:lnTo>
                  <a:pt x="6396108" y="3973583"/>
                </a:lnTo>
                <a:lnTo>
                  <a:pt x="0" y="3973583"/>
                </a:lnTo>
                <a:lnTo>
                  <a:pt x="0" y="0"/>
                </a:lnTo>
                <a:close/>
              </a:path>
            </a:pathLst>
          </a:custGeom>
          <a:blipFill>
            <a:blip r:embed="rId2"/>
            <a:stretch>
              <a:fillRect l="0" t="0" r="0" b="0"/>
            </a:stretch>
          </a:blipFill>
        </p:spPr>
      </p:sp>
      <p:grpSp>
        <p:nvGrpSpPr>
          <p:cNvPr name="Group 6" id="6"/>
          <p:cNvGrpSpPr/>
          <p:nvPr/>
        </p:nvGrpSpPr>
        <p:grpSpPr>
          <a:xfrm rot="0">
            <a:off x="9144000" y="6257055"/>
            <a:ext cx="8613451" cy="3397606"/>
            <a:chOff x="0" y="0"/>
            <a:chExt cx="2268563" cy="894843"/>
          </a:xfrm>
        </p:grpSpPr>
        <p:sp>
          <p:nvSpPr>
            <p:cNvPr name="Freeform 7" id="7"/>
            <p:cNvSpPr/>
            <p:nvPr/>
          </p:nvSpPr>
          <p:spPr>
            <a:xfrm flipH="false" flipV="false" rot="0">
              <a:off x="0" y="0"/>
              <a:ext cx="2268563" cy="894843"/>
            </a:xfrm>
            <a:custGeom>
              <a:avLst/>
              <a:gdLst/>
              <a:ahLst/>
              <a:cxnLst/>
              <a:rect r="r" b="b" t="t" l="l"/>
              <a:pathLst>
                <a:path h="894843" w="2268563">
                  <a:moveTo>
                    <a:pt x="0" y="0"/>
                  </a:moveTo>
                  <a:lnTo>
                    <a:pt x="2268563" y="0"/>
                  </a:lnTo>
                  <a:lnTo>
                    <a:pt x="2268563" y="894843"/>
                  </a:lnTo>
                  <a:lnTo>
                    <a:pt x="0" y="894843"/>
                  </a:lnTo>
                  <a:close/>
                </a:path>
              </a:pathLst>
            </a:custGeom>
            <a:solidFill>
              <a:srgbClr val="FFFFFF"/>
            </a:solidFill>
          </p:spPr>
        </p:sp>
        <p:sp>
          <p:nvSpPr>
            <p:cNvPr name="TextBox 8" id="8"/>
            <p:cNvSpPr txBox="true"/>
            <p:nvPr/>
          </p:nvSpPr>
          <p:spPr>
            <a:xfrm>
              <a:off x="0" y="-57150"/>
              <a:ext cx="2268563" cy="951993"/>
            </a:xfrm>
            <a:prstGeom prst="rect">
              <a:avLst/>
            </a:prstGeom>
          </p:spPr>
          <p:txBody>
            <a:bodyPr anchor="ctr" rtlCol="false" tIns="254000" lIns="254000" bIns="254000" rIns="254000"/>
            <a:lstStyle/>
            <a:p>
              <a:pPr algn="ctr">
                <a:lnSpc>
                  <a:spcPts val="5454"/>
                </a:lnSpc>
              </a:pPr>
            </a:p>
            <a:p>
              <a:pPr algn="ctr">
                <a:lnSpc>
                  <a:spcPts val="5454"/>
                </a:lnSpc>
              </a:pPr>
            </a:p>
            <a:p>
              <a:pPr algn="ctr">
                <a:lnSpc>
                  <a:spcPts val="2827"/>
                </a:lnSpc>
              </a:pPr>
            </a:p>
            <a:p>
              <a:pPr algn="ctr">
                <a:lnSpc>
                  <a:spcPts val="3079"/>
                </a:lnSpc>
              </a:pPr>
            </a:p>
          </p:txBody>
        </p:sp>
      </p:grpSp>
      <p:sp>
        <p:nvSpPr>
          <p:cNvPr name="Freeform 9" id="9"/>
          <p:cNvSpPr/>
          <p:nvPr/>
        </p:nvSpPr>
        <p:spPr>
          <a:xfrm flipH="false" flipV="false" rot="0">
            <a:off x="13618320" y="1035439"/>
            <a:ext cx="4139130" cy="4694598"/>
          </a:xfrm>
          <a:custGeom>
            <a:avLst/>
            <a:gdLst/>
            <a:ahLst/>
            <a:cxnLst/>
            <a:rect r="r" b="b" t="t" l="l"/>
            <a:pathLst>
              <a:path h="4694598" w="4139130">
                <a:moveTo>
                  <a:pt x="0" y="0"/>
                </a:moveTo>
                <a:lnTo>
                  <a:pt x="4139131" y="0"/>
                </a:lnTo>
                <a:lnTo>
                  <a:pt x="4139131" y="4694598"/>
                </a:lnTo>
                <a:lnTo>
                  <a:pt x="0" y="4694598"/>
                </a:lnTo>
                <a:lnTo>
                  <a:pt x="0" y="0"/>
                </a:lnTo>
                <a:close/>
              </a:path>
            </a:pathLst>
          </a:custGeom>
          <a:blipFill>
            <a:blip r:embed="rId3"/>
            <a:stretch>
              <a:fillRect l="0" t="0" r="0" b="0"/>
            </a:stretch>
          </a:blipFill>
        </p:spPr>
      </p:sp>
      <p:sp>
        <p:nvSpPr>
          <p:cNvPr name="Freeform 10" id="10"/>
          <p:cNvSpPr/>
          <p:nvPr/>
        </p:nvSpPr>
        <p:spPr>
          <a:xfrm flipH="false" flipV="false" rot="0">
            <a:off x="1028700" y="6006343"/>
            <a:ext cx="6575247" cy="3899030"/>
          </a:xfrm>
          <a:custGeom>
            <a:avLst/>
            <a:gdLst/>
            <a:ahLst/>
            <a:cxnLst/>
            <a:rect r="r" b="b" t="t" l="l"/>
            <a:pathLst>
              <a:path h="3899030" w="6575247">
                <a:moveTo>
                  <a:pt x="0" y="0"/>
                </a:moveTo>
                <a:lnTo>
                  <a:pt x="6575247" y="0"/>
                </a:lnTo>
                <a:lnTo>
                  <a:pt x="6575247" y="3899031"/>
                </a:lnTo>
                <a:lnTo>
                  <a:pt x="0" y="3899031"/>
                </a:lnTo>
                <a:lnTo>
                  <a:pt x="0" y="0"/>
                </a:lnTo>
                <a:close/>
              </a:path>
            </a:pathLst>
          </a:custGeom>
          <a:blipFill>
            <a:blip r:embed="rId4"/>
            <a:stretch>
              <a:fillRect l="0" t="0" r="0" b="0"/>
            </a:stretch>
          </a:blipFill>
        </p:spPr>
      </p:sp>
      <p:sp>
        <p:nvSpPr>
          <p:cNvPr name="TextBox 11" id="11"/>
          <p:cNvSpPr txBox="true"/>
          <p:nvPr/>
        </p:nvSpPr>
        <p:spPr>
          <a:xfrm rot="0">
            <a:off x="9568234" y="6330618"/>
            <a:ext cx="7764984" cy="3174282"/>
          </a:xfrm>
          <a:prstGeom prst="rect">
            <a:avLst/>
          </a:prstGeom>
        </p:spPr>
        <p:txBody>
          <a:bodyPr anchor="t" rtlCol="false" tIns="0" lIns="0" bIns="0" rIns="0">
            <a:spAutoFit/>
          </a:bodyPr>
          <a:lstStyle/>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Customers are more likely to utilize cash loans rather than revolving loans, and on average, both types are susceptible to default.</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Customers aged 20 to 39 years are particularly vulnerable to default.</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The majority of customers who take loans from Home Credit own a house or apartment.</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Repeat customers tend to borrow larger amounts.</a:t>
            </a:r>
          </a:p>
        </p:txBody>
      </p:sp>
      <p:sp>
        <p:nvSpPr>
          <p:cNvPr name="Freeform 12" id="12"/>
          <p:cNvSpPr/>
          <p:nvPr/>
        </p:nvSpPr>
        <p:spPr>
          <a:xfrm flipH="false" flipV="false" rot="0">
            <a:off x="7603947" y="1997289"/>
            <a:ext cx="5846779" cy="3491912"/>
          </a:xfrm>
          <a:custGeom>
            <a:avLst/>
            <a:gdLst/>
            <a:ahLst/>
            <a:cxnLst/>
            <a:rect r="r" b="b" t="t" l="l"/>
            <a:pathLst>
              <a:path h="3491912" w="5846779">
                <a:moveTo>
                  <a:pt x="0" y="0"/>
                </a:moveTo>
                <a:lnTo>
                  <a:pt x="5846778" y="0"/>
                </a:lnTo>
                <a:lnTo>
                  <a:pt x="5846778" y="3491913"/>
                </a:lnTo>
                <a:lnTo>
                  <a:pt x="0" y="3491913"/>
                </a:lnTo>
                <a:lnTo>
                  <a:pt x="0" y="0"/>
                </a:lnTo>
                <a:close/>
              </a:path>
            </a:pathLst>
          </a:custGeom>
          <a:blipFill>
            <a:blip r:embed="rId5"/>
            <a:stretch>
              <a:fillRect l="0" t="0" r="0" b="0"/>
            </a:stretch>
          </a:blipFill>
        </p:spPr>
      </p:sp>
      <p:grpSp>
        <p:nvGrpSpPr>
          <p:cNvPr name="Group 13" id="13"/>
          <p:cNvGrpSpPr/>
          <p:nvPr/>
        </p:nvGrpSpPr>
        <p:grpSpPr>
          <a:xfrm rot="0">
            <a:off x="15406528" y="530206"/>
            <a:ext cx="2150490" cy="498494"/>
            <a:chOff x="0" y="0"/>
            <a:chExt cx="2867320" cy="664659"/>
          </a:xfrm>
        </p:grpSpPr>
        <p:sp>
          <p:nvSpPr>
            <p:cNvPr name="TextBox 14" id="14"/>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sp>
        <p:nvSpPr>
          <p:cNvPr name="Freeform 2" id="2"/>
          <p:cNvSpPr/>
          <p:nvPr/>
        </p:nvSpPr>
        <p:spPr>
          <a:xfrm flipH="false" flipV="false" rot="0">
            <a:off x="469800" y="1527150"/>
            <a:ext cx="10356880" cy="3984262"/>
          </a:xfrm>
          <a:custGeom>
            <a:avLst/>
            <a:gdLst/>
            <a:ahLst/>
            <a:cxnLst/>
            <a:rect r="r" b="b" t="t" l="l"/>
            <a:pathLst>
              <a:path h="3984262" w="10356880">
                <a:moveTo>
                  <a:pt x="0" y="0"/>
                </a:moveTo>
                <a:lnTo>
                  <a:pt x="10356881" y="0"/>
                </a:lnTo>
                <a:lnTo>
                  <a:pt x="10356881" y="3984262"/>
                </a:lnTo>
                <a:lnTo>
                  <a:pt x="0" y="3984262"/>
                </a:lnTo>
                <a:lnTo>
                  <a:pt x="0" y="0"/>
                </a:lnTo>
                <a:close/>
              </a:path>
            </a:pathLst>
          </a:custGeom>
          <a:blipFill>
            <a:blip r:embed="rId2"/>
            <a:stretch>
              <a:fillRect l="0" t="0" r="0" b="0"/>
            </a:stretch>
          </a:blipFill>
        </p:spPr>
      </p:sp>
      <p:grpSp>
        <p:nvGrpSpPr>
          <p:cNvPr name="Group 3" id="3"/>
          <p:cNvGrpSpPr/>
          <p:nvPr/>
        </p:nvGrpSpPr>
        <p:grpSpPr>
          <a:xfrm rot="0">
            <a:off x="469800" y="207897"/>
            <a:ext cx="4810175" cy="1095762"/>
            <a:chOff x="0" y="0"/>
            <a:chExt cx="1266877" cy="288596"/>
          </a:xfrm>
        </p:grpSpPr>
        <p:sp>
          <p:nvSpPr>
            <p:cNvPr name="Freeform 4" id="4"/>
            <p:cNvSpPr/>
            <p:nvPr/>
          </p:nvSpPr>
          <p:spPr>
            <a:xfrm flipH="false" flipV="false" rot="0">
              <a:off x="0" y="0"/>
              <a:ext cx="1266877" cy="288596"/>
            </a:xfrm>
            <a:custGeom>
              <a:avLst/>
              <a:gdLst/>
              <a:ahLst/>
              <a:cxnLst/>
              <a:rect r="r" b="b" t="t" l="l"/>
              <a:pathLst>
                <a:path h="288596" w="1266877">
                  <a:moveTo>
                    <a:pt x="144298" y="0"/>
                  </a:moveTo>
                  <a:lnTo>
                    <a:pt x="1122579" y="0"/>
                  </a:lnTo>
                  <a:cubicBezTo>
                    <a:pt x="1202273" y="0"/>
                    <a:pt x="1266877" y="64604"/>
                    <a:pt x="1266877" y="144298"/>
                  </a:cubicBezTo>
                  <a:lnTo>
                    <a:pt x="1266877" y="144298"/>
                  </a:lnTo>
                  <a:cubicBezTo>
                    <a:pt x="1266877" y="223991"/>
                    <a:pt x="1202273" y="288596"/>
                    <a:pt x="1122579" y="288596"/>
                  </a:cubicBezTo>
                  <a:lnTo>
                    <a:pt x="144298" y="288596"/>
                  </a:lnTo>
                  <a:cubicBezTo>
                    <a:pt x="64604" y="288596"/>
                    <a:pt x="0" y="223991"/>
                    <a:pt x="0" y="144298"/>
                  </a:cubicBezTo>
                  <a:lnTo>
                    <a:pt x="0" y="144298"/>
                  </a:lnTo>
                  <a:cubicBezTo>
                    <a:pt x="0" y="64604"/>
                    <a:pt x="64604" y="0"/>
                    <a:pt x="144298" y="0"/>
                  </a:cubicBezTo>
                  <a:close/>
                </a:path>
              </a:pathLst>
            </a:custGeom>
            <a:solidFill>
              <a:srgbClr val="4672F1"/>
            </a:solidFill>
          </p:spPr>
        </p:sp>
        <p:sp>
          <p:nvSpPr>
            <p:cNvPr name="TextBox 5" id="5"/>
            <p:cNvSpPr txBox="true"/>
            <p:nvPr/>
          </p:nvSpPr>
          <p:spPr>
            <a:xfrm>
              <a:off x="0" y="47625"/>
              <a:ext cx="1266877" cy="240971"/>
            </a:xfrm>
            <a:prstGeom prst="rect">
              <a:avLst/>
            </a:prstGeom>
          </p:spPr>
          <p:txBody>
            <a:bodyPr anchor="ctr" rtlCol="false" tIns="50800" lIns="50800" bIns="50800" rIns="50800"/>
            <a:lstStyle/>
            <a:p>
              <a:pPr algn="ctr">
                <a:lnSpc>
                  <a:spcPts val="3030"/>
                </a:lnSpc>
              </a:pPr>
              <a:r>
                <a:rPr lang="en-US" b="true" sz="3000">
                  <a:solidFill>
                    <a:srgbClr val="FFFFFF"/>
                  </a:solidFill>
                  <a:latin typeface="Quicksand Bold"/>
                  <a:ea typeface="Quicksand Bold"/>
                  <a:cs typeface="Quicksand Bold"/>
                  <a:sym typeface="Quicksand Bold"/>
                </a:rPr>
                <a:t>Exploratory Data Analysis</a:t>
              </a:r>
            </a:p>
          </p:txBody>
        </p:sp>
      </p:grpSp>
      <p:sp>
        <p:nvSpPr>
          <p:cNvPr name="Freeform 6" id="6"/>
          <p:cNvSpPr/>
          <p:nvPr/>
        </p:nvSpPr>
        <p:spPr>
          <a:xfrm flipH="false" flipV="false" rot="0">
            <a:off x="11066546" y="1300671"/>
            <a:ext cx="7050370" cy="4210742"/>
          </a:xfrm>
          <a:custGeom>
            <a:avLst/>
            <a:gdLst/>
            <a:ahLst/>
            <a:cxnLst/>
            <a:rect r="r" b="b" t="t" l="l"/>
            <a:pathLst>
              <a:path h="4210742" w="7050370">
                <a:moveTo>
                  <a:pt x="0" y="0"/>
                </a:moveTo>
                <a:lnTo>
                  <a:pt x="7050371" y="0"/>
                </a:lnTo>
                <a:lnTo>
                  <a:pt x="7050371" y="4210741"/>
                </a:lnTo>
                <a:lnTo>
                  <a:pt x="0" y="4210741"/>
                </a:lnTo>
                <a:lnTo>
                  <a:pt x="0" y="0"/>
                </a:lnTo>
                <a:close/>
              </a:path>
            </a:pathLst>
          </a:custGeom>
          <a:blipFill>
            <a:blip r:embed="rId3"/>
            <a:stretch>
              <a:fillRect l="0" t="0" r="0" b="0"/>
            </a:stretch>
          </a:blipFill>
        </p:spPr>
      </p:sp>
      <p:sp>
        <p:nvSpPr>
          <p:cNvPr name="Freeform 7" id="7"/>
          <p:cNvSpPr/>
          <p:nvPr/>
        </p:nvSpPr>
        <p:spPr>
          <a:xfrm flipH="false" flipV="false" rot="0">
            <a:off x="11066546" y="5701912"/>
            <a:ext cx="7050370" cy="4210742"/>
          </a:xfrm>
          <a:custGeom>
            <a:avLst/>
            <a:gdLst/>
            <a:ahLst/>
            <a:cxnLst/>
            <a:rect r="r" b="b" t="t" l="l"/>
            <a:pathLst>
              <a:path h="4210742" w="7050370">
                <a:moveTo>
                  <a:pt x="0" y="0"/>
                </a:moveTo>
                <a:lnTo>
                  <a:pt x="7050371" y="0"/>
                </a:lnTo>
                <a:lnTo>
                  <a:pt x="7050371" y="4210742"/>
                </a:lnTo>
                <a:lnTo>
                  <a:pt x="0" y="4210742"/>
                </a:lnTo>
                <a:lnTo>
                  <a:pt x="0" y="0"/>
                </a:lnTo>
                <a:close/>
              </a:path>
            </a:pathLst>
          </a:custGeom>
          <a:blipFill>
            <a:blip r:embed="rId4"/>
            <a:stretch>
              <a:fillRect l="0" t="0" r="0" b="0"/>
            </a:stretch>
          </a:blipFill>
        </p:spPr>
      </p:sp>
      <p:sp>
        <p:nvSpPr>
          <p:cNvPr name="Freeform 8" id="8"/>
          <p:cNvSpPr/>
          <p:nvPr/>
        </p:nvSpPr>
        <p:spPr>
          <a:xfrm flipH="false" flipV="false" rot="0">
            <a:off x="1894934" y="5701912"/>
            <a:ext cx="7506613" cy="4451318"/>
          </a:xfrm>
          <a:custGeom>
            <a:avLst/>
            <a:gdLst/>
            <a:ahLst/>
            <a:cxnLst/>
            <a:rect r="r" b="b" t="t" l="l"/>
            <a:pathLst>
              <a:path h="4451318" w="7506613">
                <a:moveTo>
                  <a:pt x="0" y="0"/>
                </a:moveTo>
                <a:lnTo>
                  <a:pt x="7506613" y="0"/>
                </a:lnTo>
                <a:lnTo>
                  <a:pt x="7506613" y="4451318"/>
                </a:lnTo>
                <a:lnTo>
                  <a:pt x="0" y="4451318"/>
                </a:lnTo>
                <a:lnTo>
                  <a:pt x="0" y="0"/>
                </a:lnTo>
                <a:close/>
              </a:path>
            </a:pathLst>
          </a:custGeom>
          <a:blipFill>
            <a:blip r:embed="rId5"/>
            <a:stretch>
              <a:fillRect l="0" t="0" r="0" b="0"/>
            </a:stretch>
          </a:blipFill>
        </p:spPr>
      </p:sp>
      <p:grpSp>
        <p:nvGrpSpPr>
          <p:cNvPr name="Group 9" id="9"/>
          <p:cNvGrpSpPr/>
          <p:nvPr/>
        </p:nvGrpSpPr>
        <p:grpSpPr>
          <a:xfrm rot="0">
            <a:off x="15406528" y="530206"/>
            <a:ext cx="2150490" cy="498494"/>
            <a:chOff x="0" y="0"/>
            <a:chExt cx="2867320" cy="664659"/>
          </a:xfrm>
        </p:grpSpPr>
        <p:sp>
          <p:nvSpPr>
            <p:cNvPr name="TextBox 10" id="10"/>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sp>
        <p:nvSpPr>
          <p:cNvPr name="Freeform 2" id="2"/>
          <p:cNvSpPr/>
          <p:nvPr/>
        </p:nvSpPr>
        <p:spPr>
          <a:xfrm flipH="false" flipV="false" rot="0">
            <a:off x="821816" y="2658342"/>
            <a:ext cx="8322184" cy="4970316"/>
          </a:xfrm>
          <a:custGeom>
            <a:avLst/>
            <a:gdLst/>
            <a:ahLst/>
            <a:cxnLst/>
            <a:rect r="r" b="b" t="t" l="l"/>
            <a:pathLst>
              <a:path h="4970316" w="8322184">
                <a:moveTo>
                  <a:pt x="0" y="0"/>
                </a:moveTo>
                <a:lnTo>
                  <a:pt x="8322184" y="0"/>
                </a:lnTo>
                <a:lnTo>
                  <a:pt x="8322184" y="4970316"/>
                </a:lnTo>
                <a:lnTo>
                  <a:pt x="0" y="4970316"/>
                </a:lnTo>
                <a:lnTo>
                  <a:pt x="0" y="0"/>
                </a:lnTo>
                <a:close/>
              </a:path>
            </a:pathLst>
          </a:custGeom>
          <a:blipFill>
            <a:blip r:embed="rId2"/>
            <a:stretch>
              <a:fillRect l="0" t="0" r="0" b="0"/>
            </a:stretch>
          </a:blipFill>
        </p:spPr>
      </p:sp>
      <p:sp>
        <p:nvSpPr>
          <p:cNvPr name="Freeform 3" id="3"/>
          <p:cNvSpPr/>
          <p:nvPr/>
        </p:nvSpPr>
        <p:spPr>
          <a:xfrm flipH="false" flipV="false" rot="0">
            <a:off x="9949344" y="2658342"/>
            <a:ext cx="7565415" cy="5024851"/>
          </a:xfrm>
          <a:custGeom>
            <a:avLst/>
            <a:gdLst/>
            <a:ahLst/>
            <a:cxnLst/>
            <a:rect r="r" b="b" t="t" l="l"/>
            <a:pathLst>
              <a:path h="5024851" w="7565415">
                <a:moveTo>
                  <a:pt x="0" y="0"/>
                </a:moveTo>
                <a:lnTo>
                  <a:pt x="7565416" y="0"/>
                </a:lnTo>
                <a:lnTo>
                  <a:pt x="7565416" y="5024851"/>
                </a:lnTo>
                <a:lnTo>
                  <a:pt x="0" y="5024851"/>
                </a:lnTo>
                <a:lnTo>
                  <a:pt x="0" y="0"/>
                </a:lnTo>
                <a:close/>
              </a:path>
            </a:pathLst>
          </a:custGeom>
          <a:blipFill>
            <a:blip r:embed="rId3"/>
            <a:stretch>
              <a:fillRect l="0" t="0" r="0" b="0"/>
            </a:stretch>
          </a:blipFill>
        </p:spPr>
      </p:sp>
      <p:grpSp>
        <p:nvGrpSpPr>
          <p:cNvPr name="Group 4" id="4"/>
          <p:cNvGrpSpPr/>
          <p:nvPr/>
        </p:nvGrpSpPr>
        <p:grpSpPr>
          <a:xfrm rot="0">
            <a:off x="15406528" y="530206"/>
            <a:ext cx="2150490" cy="498494"/>
            <a:chOff x="0" y="0"/>
            <a:chExt cx="2867320" cy="664659"/>
          </a:xfrm>
        </p:grpSpPr>
        <p:sp>
          <p:nvSpPr>
            <p:cNvPr name="TextBox 5" id="5"/>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0" y="0"/>
            <a:ext cx="8264134" cy="10287000"/>
            <a:chOff x="0" y="0"/>
            <a:chExt cx="2176562" cy="2709333"/>
          </a:xfrm>
        </p:grpSpPr>
        <p:sp>
          <p:nvSpPr>
            <p:cNvPr name="Freeform 3" id="3"/>
            <p:cNvSpPr/>
            <p:nvPr/>
          </p:nvSpPr>
          <p:spPr>
            <a:xfrm flipH="false" flipV="false" rot="0">
              <a:off x="0" y="0"/>
              <a:ext cx="2176562" cy="2709333"/>
            </a:xfrm>
            <a:custGeom>
              <a:avLst/>
              <a:gdLst/>
              <a:ahLst/>
              <a:cxnLst/>
              <a:rect r="r" b="b" t="t" l="l"/>
              <a:pathLst>
                <a:path h="2709333" w="2176562">
                  <a:moveTo>
                    <a:pt x="0" y="0"/>
                  </a:moveTo>
                  <a:lnTo>
                    <a:pt x="2176562" y="0"/>
                  </a:lnTo>
                  <a:lnTo>
                    <a:pt x="2176562" y="2709333"/>
                  </a:lnTo>
                  <a:lnTo>
                    <a:pt x="0" y="2709333"/>
                  </a:lnTo>
                  <a:close/>
                </a:path>
              </a:pathLst>
            </a:custGeom>
            <a:solidFill>
              <a:srgbClr val="021D4A"/>
            </a:solidFill>
          </p:spPr>
        </p:sp>
        <p:sp>
          <p:nvSpPr>
            <p:cNvPr name="TextBox 4" id="4"/>
            <p:cNvSpPr txBox="true"/>
            <p:nvPr/>
          </p:nvSpPr>
          <p:spPr>
            <a:xfrm>
              <a:off x="0" y="38100"/>
              <a:ext cx="2176562" cy="2671233"/>
            </a:xfrm>
            <a:prstGeom prst="rect">
              <a:avLst/>
            </a:prstGeom>
          </p:spPr>
          <p:txBody>
            <a:bodyPr anchor="ctr" rtlCol="false" tIns="50800" lIns="50800" bIns="50800" rIns="50800"/>
            <a:lstStyle/>
            <a:p>
              <a:pPr algn="ctr">
                <a:lnSpc>
                  <a:spcPts val="2186"/>
                </a:lnSpc>
              </a:pPr>
            </a:p>
          </p:txBody>
        </p:sp>
      </p:grpSp>
      <p:sp>
        <p:nvSpPr>
          <p:cNvPr name="Freeform 5" id="5"/>
          <p:cNvSpPr/>
          <p:nvPr/>
        </p:nvSpPr>
        <p:spPr>
          <a:xfrm flipH="false" flipV="false" rot="0">
            <a:off x="1028700" y="2902463"/>
            <a:ext cx="2150314" cy="1075157"/>
          </a:xfrm>
          <a:custGeom>
            <a:avLst/>
            <a:gdLst/>
            <a:ahLst/>
            <a:cxnLst/>
            <a:rect r="r" b="b" t="t" l="l"/>
            <a:pathLst>
              <a:path h="1075157" w="2150314">
                <a:moveTo>
                  <a:pt x="0" y="0"/>
                </a:moveTo>
                <a:lnTo>
                  <a:pt x="2150314" y="0"/>
                </a:lnTo>
                <a:lnTo>
                  <a:pt x="2150314" y="1075157"/>
                </a:lnTo>
                <a:lnTo>
                  <a:pt x="0" y="10751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3396595"/>
            <a:ext cx="15223047" cy="2912786"/>
          </a:xfrm>
          <a:prstGeom prst="rect">
            <a:avLst/>
          </a:prstGeom>
        </p:spPr>
        <p:txBody>
          <a:bodyPr anchor="t" rtlCol="false" tIns="0" lIns="0" bIns="0" rIns="0">
            <a:spAutoFit/>
          </a:bodyPr>
          <a:lstStyle/>
          <a:p>
            <a:pPr algn="l">
              <a:lnSpc>
                <a:spcPts val="19890"/>
              </a:lnSpc>
            </a:pPr>
            <a:r>
              <a:rPr lang="en-US" sz="15300" b="true">
                <a:solidFill>
                  <a:srgbClr val="FFFFFF"/>
                </a:solidFill>
                <a:latin typeface="Agrandir Bold"/>
                <a:ea typeface="Agrandir Bold"/>
                <a:cs typeface="Agrandir Bold"/>
                <a:sym typeface="Agrandir Bold"/>
              </a:rPr>
              <a:t>Background</a:t>
            </a:r>
          </a:p>
        </p:txBody>
      </p:sp>
      <p:sp>
        <p:nvSpPr>
          <p:cNvPr name="TextBox 7" id="7"/>
          <p:cNvSpPr txBox="true"/>
          <p:nvPr/>
        </p:nvSpPr>
        <p:spPr>
          <a:xfrm rot="0">
            <a:off x="1028700" y="6309380"/>
            <a:ext cx="6787995" cy="1285875"/>
          </a:xfrm>
          <a:prstGeom prst="rect">
            <a:avLst/>
          </a:prstGeom>
        </p:spPr>
        <p:txBody>
          <a:bodyPr anchor="t" rtlCol="false" tIns="0" lIns="0" bIns="0" rIns="0">
            <a:spAutoFit/>
          </a:bodyPr>
          <a:lstStyle/>
          <a:p>
            <a:pPr algn="l">
              <a:lnSpc>
                <a:spcPts val="3436"/>
              </a:lnSpc>
            </a:pPr>
            <a:r>
              <a:rPr lang="en-US" sz="2863" b="true">
                <a:solidFill>
                  <a:srgbClr val="FFFFFF"/>
                </a:solidFill>
                <a:latin typeface="Quicksand Bold"/>
                <a:ea typeface="Quicksand Bold"/>
                <a:cs typeface="Quicksand Bold"/>
                <a:sym typeface="Quicksand Bold"/>
              </a:rPr>
              <a:t>Problem</a:t>
            </a:r>
          </a:p>
          <a:p>
            <a:pPr algn="l">
              <a:lnSpc>
                <a:spcPts val="3436"/>
              </a:lnSpc>
            </a:pPr>
            <a:r>
              <a:rPr lang="en-US" sz="2863" b="true">
                <a:solidFill>
                  <a:srgbClr val="FFFFFF"/>
                </a:solidFill>
                <a:latin typeface="Quicksand Bold"/>
                <a:ea typeface="Quicksand Bold"/>
                <a:cs typeface="Quicksand Bold"/>
                <a:sym typeface="Quicksand Bold"/>
              </a:rPr>
              <a:t>Goals &amp; Objectives</a:t>
            </a:r>
          </a:p>
          <a:p>
            <a:pPr algn="l">
              <a:lnSpc>
                <a:spcPts val="3436"/>
              </a:lnSpc>
            </a:pPr>
            <a:r>
              <a:rPr lang="en-US" sz="2863" b="true">
                <a:solidFill>
                  <a:srgbClr val="FFFFFF"/>
                </a:solidFill>
                <a:latin typeface="Quicksand Bold"/>
                <a:ea typeface="Quicksand Bold"/>
                <a:cs typeface="Quicksand Bold"/>
                <a:sym typeface="Quicksand Bold"/>
              </a:rPr>
              <a:t>Business Metrics</a:t>
            </a:r>
          </a:p>
        </p:txBody>
      </p:sp>
      <p:grpSp>
        <p:nvGrpSpPr>
          <p:cNvPr name="Group 8" id="8"/>
          <p:cNvGrpSpPr/>
          <p:nvPr/>
        </p:nvGrpSpPr>
        <p:grpSpPr>
          <a:xfrm rot="0">
            <a:off x="15406528" y="530206"/>
            <a:ext cx="2150490" cy="498494"/>
            <a:chOff x="0" y="0"/>
            <a:chExt cx="2867320" cy="664659"/>
          </a:xfrm>
        </p:grpSpPr>
        <p:sp>
          <p:nvSpPr>
            <p:cNvPr name="TextBox 9" id="9"/>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transition spd="fast">
    <p:cover dir="d"/>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51330"/>
            <a:ext cx="8185707" cy="4420282"/>
          </a:xfrm>
          <a:custGeom>
            <a:avLst/>
            <a:gdLst/>
            <a:ahLst/>
            <a:cxnLst/>
            <a:rect r="r" b="b" t="t" l="l"/>
            <a:pathLst>
              <a:path h="4420282" w="8185707">
                <a:moveTo>
                  <a:pt x="0" y="0"/>
                </a:moveTo>
                <a:lnTo>
                  <a:pt x="8185707" y="0"/>
                </a:lnTo>
                <a:lnTo>
                  <a:pt x="8185707" y="4420282"/>
                </a:lnTo>
                <a:lnTo>
                  <a:pt x="0" y="4420282"/>
                </a:lnTo>
                <a:lnTo>
                  <a:pt x="0" y="0"/>
                </a:lnTo>
                <a:close/>
              </a:path>
            </a:pathLst>
          </a:custGeom>
          <a:blipFill>
            <a:blip r:embed="rId2"/>
            <a:stretch>
              <a:fillRect l="0" t="0" r="0" b="0"/>
            </a:stretch>
          </a:blipFill>
        </p:spPr>
      </p:sp>
      <p:sp>
        <p:nvSpPr>
          <p:cNvPr name="Freeform 3" id="3"/>
          <p:cNvSpPr/>
          <p:nvPr/>
        </p:nvSpPr>
        <p:spPr>
          <a:xfrm flipH="false" flipV="false" rot="0">
            <a:off x="9351499" y="651330"/>
            <a:ext cx="8185707" cy="4420282"/>
          </a:xfrm>
          <a:custGeom>
            <a:avLst/>
            <a:gdLst/>
            <a:ahLst/>
            <a:cxnLst/>
            <a:rect r="r" b="b" t="t" l="l"/>
            <a:pathLst>
              <a:path h="4420282" w="8185707">
                <a:moveTo>
                  <a:pt x="0" y="0"/>
                </a:moveTo>
                <a:lnTo>
                  <a:pt x="8185706" y="0"/>
                </a:lnTo>
                <a:lnTo>
                  <a:pt x="8185706" y="4420282"/>
                </a:lnTo>
                <a:lnTo>
                  <a:pt x="0" y="4420282"/>
                </a:lnTo>
                <a:lnTo>
                  <a:pt x="0" y="0"/>
                </a:lnTo>
                <a:close/>
              </a:path>
            </a:pathLst>
          </a:custGeom>
          <a:blipFill>
            <a:blip r:embed="rId3"/>
            <a:stretch>
              <a:fillRect l="0" t="0" r="0" b="0"/>
            </a:stretch>
          </a:blipFill>
        </p:spPr>
      </p:sp>
      <p:sp>
        <p:nvSpPr>
          <p:cNvPr name="Freeform 4" id="4"/>
          <p:cNvSpPr/>
          <p:nvPr/>
        </p:nvSpPr>
        <p:spPr>
          <a:xfrm flipH="false" flipV="false" rot="0">
            <a:off x="5213136" y="5354310"/>
            <a:ext cx="8002542" cy="4281360"/>
          </a:xfrm>
          <a:custGeom>
            <a:avLst/>
            <a:gdLst/>
            <a:ahLst/>
            <a:cxnLst/>
            <a:rect r="r" b="b" t="t" l="l"/>
            <a:pathLst>
              <a:path h="4281360" w="8002542">
                <a:moveTo>
                  <a:pt x="0" y="0"/>
                </a:moveTo>
                <a:lnTo>
                  <a:pt x="8002542" y="0"/>
                </a:lnTo>
                <a:lnTo>
                  <a:pt x="8002542" y="4281360"/>
                </a:lnTo>
                <a:lnTo>
                  <a:pt x="0" y="4281360"/>
                </a:lnTo>
                <a:lnTo>
                  <a:pt x="0" y="0"/>
                </a:lnTo>
                <a:close/>
              </a:path>
            </a:pathLst>
          </a:custGeom>
          <a:blipFill>
            <a:blip r:embed="rId4"/>
            <a:stretch>
              <a:fillRect l="0" t="0" r="0" b="0"/>
            </a:stretch>
          </a:blipFill>
        </p:spPr>
      </p:sp>
      <p:grpSp>
        <p:nvGrpSpPr>
          <p:cNvPr name="Group 5" id="5"/>
          <p:cNvGrpSpPr/>
          <p:nvPr/>
        </p:nvGrpSpPr>
        <p:grpSpPr>
          <a:xfrm rot="0">
            <a:off x="15767753" y="152836"/>
            <a:ext cx="2150490" cy="498494"/>
            <a:chOff x="0" y="0"/>
            <a:chExt cx="2867320" cy="664659"/>
          </a:xfrm>
        </p:grpSpPr>
        <p:sp>
          <p:nvSpPr>
            <p:cNvPr name="TextBox 6" id="6"/>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52977"/>
            <a:ext cx="656710" cy="666214"/>
            <a:chOff x="0" y="0"/>
            <a:chExt cx="862860" cy="875349"/>
          </a:xfrm>
        </p:grpSpPr>
        <p:sp>
          <p:nvSpPr>
            <p:cNvPr name="Freeform 3" id="3"/>
            <p:cNvSpPr/>
            <p:nvPr/>
          </p:nvSpPr>
          <p:spPr>
            <a:xfrm flipH="false" flipV="false" rot="0">
              <a:off x="0" y="0"/>
              <a:ext cx="862860" cy="875349"/>
            </a:xfrm>
            <a:custGeom>
              <a:avLst/>
              <a:gdLst/>
              <a:ahLst/>
              <a:cxnLst/>
              <a:rect r="r" b="b" t="t" l="l"/>
              <a:pathLst>
                <a:path h="875349" w="862860">
                  <a:moveTo>
                    <a:pt x="431430" y="0"/>
                  </a:moveTo>
                  <a:cubicBezTo>
                    <a:pt x="193158" y="0"/>
                    <a:pt x="0" y="195953"/>
                    <a:pt x="0" y="437674"/>
                  </a:cubicBezTo>
                  <a:cubicBezTo>
                    <a:pt x="0" y="679395"/>
                    <a:pt x="193158" y="875349"/>
                    <a:pt x="431430" y="875349"/>
                  </a:cubicBezTo>
                  <a:cubicBezTo>
                    <a:pt x="669702" y="875349"/>
                    <a:pt x="862860" y="679395"/>
                    <a:pt x="862860" y="437674"/>
                  </a:cubicBezTo>
                  <a:cubicBezTo>
                    <a:pt x="862860" y="195953"/>
                    <a:pt x="669702" y="0"/>
                    <a:pt x="431430" y="0"/>
                  </a:cubicBezTo>
                  <a:close/>
                </a:path>
              </a:pathLst>
            </a:custGeom>
            <a:solidFill>
              <a:srgbClr val="203162"/>
            </a:solidFill>
          </p:spPr>
        </p:sp>
        <p:sp>
          <p:nvSpPr>
            <p:cNvPr name="TextBox 4" id="4"/>
            <p:cNvSpPr txBox="true"/>
            <p:nvPr/>
          </p:nvSpPr>
          <p:spPr>
            <a:xfrm>
              <a:off x="80893" y="110639"/>
              <a:ext cx="701074" cy="682646"/>
            </a:xfrm>
            <a:prstGeom prst="rect">
              <a:avLst/>
            </a:prstGeom>
          </p:spPr>
          <p:txBody>
            <a:bodyPr anchor="ctr" rtlCol="false" tIns="50800" lIns="50800" bIns="50800" rIns="50800"/>
            <a:lstStyle/>
            <a:p>
              <a:pPr algn="ctr">
                <a:lnSpc>
                  <a:spcPts val="2221"/>
                </a:lnSpc>
              </a:pPr>
              <a:r>
                <a:rPr lang="en-US" b="true" sz="2199">
                  <a:solidFill>
                    <a:srgbClr val="FFFFFF"/>
                  </a:solidFill>
                  <a:latin typeface="Quicksand Bold"/>
                  <a:ea typeface="Quicksand Bold"/>
                  <a:cs typeface="Quicksand Bold"/>
                  <a:sym typeface="Quicksand Bold"/>
                </a:rPr>
                <a:t>1.</a:t>
              </a:r>
            </a:p>
          </p:txBody>
        </p:sp>
      </p:grpSp>
      <p:grpSp>
        <p:nvGrpSpPr>
          <p:cNvPr name="Group 5" id="5"/>
          <p:cNvGrpSpPr/>
          <p:nvPr/>
        </p:nvGrpSpPr>
        <p:grpSpPr>
          <a:xfrm rot="0">
            <a:off x="1028700" y="4919588"/>
            <a:ext cx="656710" cy="666214"/>
            <a:chOff x="0" y="0"/>
            <a:chExt cx="862860" cy="875349"/>
          </a:xfrm>
        </p:grpSpPr>
        <p:sp>
          <p:nvSpPr>
            <p:cNvPr name="Freeform 6" id="6"/>
            <p:cNvSpPr/>
            <p:nvPr/>
          </p:nvSpPr>
          <p:spPr>
            <a:xfrm flipH="false" flipV="false" rot="0">
              <a:off x="0" y="0"/>
              <a:ext cx="862860" cy="875349"/>
            </a:xfrm>
            <a:custGeom>
              <a:avLst/>
              <a:gdLst/>
              <a:ahLst/>
              <a:cxnLst/>
              <a:rect r="r" b="b" t="t" l="l"/>
              <a:pathLst>
                <a:path h="875349" w="862860">
                  <a:moveTo>
                    <a:pt x="431430" y="0"/>
                  </a:moveTo>
                  <a:cubicBezTo>
                    <a:pt x="193158" y="0"/>
                    <a:pt x="0" y="195953"/>
                    <a:pt x="0" y="437674"/>
                  </a:cubicBezTo>
                  <a:cubicBezTo>
                    <a:pt x="0" y="679395"/>
                    <a:pt x="193158" y="875349"/>
                    <a:pt x="431430" y="875349"/>
                  </a:cubicBezTo>
                  <a:cubicBezTo>
                    <a:pt x="669702" y="875349"/>
                    <a:pt x="862860" y="679395"/>
                    <a:pt x="862860" y="437674"/>
                  </a:cubicBezTo>
                  <a:cubicBezTo>
                    <a:pt x="862860" y="195953"/>
                    <a:pt x="669702" y="0"/>
                    <a:pt x="431430" y="0"/>
                  </a:cubicBezTo>
                  <a:close/>
                </a:path>
              </a:pathLst>
            </a:custGeom>
            <a:solidFill>
              <a:srgbClr val="203162"/>
            </a:solidFill>
          </p:spPr>
        </p:sp>
        <p:sp>
          <p:nvSpPr>
            <p:cNvPr name="TextBox 7" id="7"/>
            <p:cNvSpPr txBox="true"/>
            <p:nvPr/>
          </p:nvSpPr>
          <p:spPr>
            <a:xfrm>
              <a:off x="80893" y="110639"/>
              <a:ext cx="701074" cy="682646"/>
            </a:xfrm>
            <a:prstGeom prst="rect">
              <a:avLst/>
            </a:prstGeom>
          </p:spPr>
          <p:txBody>
            <a:bodyPr anchor="ctr" rtlCol="false" tIns="50800" lIns="50800" bIns="50800" rIns="50800"/>
            <a:lstStyle/>
            <a:p>
              <a:pPr algn="ctr">
                <a:lnSpc>
                  <a:spcPts val="2221"/>
                </a:lnSpc>
              </a:pPr>
              <a:r>
                <a:rPr lang="en-US" b="true" sz="2199">
                  <a:solidFill>
                    <a:srgbClr val="FFFFFF"/>
                  </a:solidFill>
                  <a:latin typeface="Quicksand Bold"/>
                  <a:ea typeface="Quicksand Bold"/>
                  <a:cs typeface="Quicksand Bold"/>
                  <a:sym typeface="Quicksand Bold"/>
                </a:rPr>
                <a:t>2.</a:t>
              </a:r>
            </a:p>
          </p:txBody>
        </p:sp>
      </p:grpSp>
      <p:grpSp>
        <p:nvGrpSpPr>
          <p:cNvPr name="Group 8" id="8"/>
          <p:cNvGrpSpPr/>
          <p:nvPr/>
        </p:nvGrpSpPr>
        <p:grpSpPr>
          <a:xfrm rot="0">
            <a:off x="1028700" y="6609925"/>
            <a:ext cx="656710" cy="618610"/>
            <a:chOff x="0" y="0"/>
            <a:chExt cx="862860" cy="812800"/>
          </a:xfrm>
        </p:grpSpPr>
        <p:sp>
          <p:nvSpPr>
            <p:cNvPr name="Freeform 9" id="9"/>
            <p:cNvSpPr/>
            <p:nvPr/>
          </p:nvSpPr>
          <p:spPr>
            <a:xfrm flipH="false" flipV="false" rot="0">
              <a:off x="0" y="0"/>
              <a:ext cx="862860" cy="812800"/>
            </a:xfrm>
            <a:custGeom>
              <a:avLst/>
              <a:gdLst/>
              <a:ahLst/>
              <a:cxnLst/>
              <a:rect r="r" b="b" t="t" l="l"/>
              <a:pathLst>
                <a:path h="812800" w="862860">
                  <a:moveTo>
                    <a:pt x="431430" y="0"/>
                  </a:moveTo>
                  <a:cubicBezTo>
                    <a:pt x="193158" y="0"/>
                    <a:pt x="0" y="181951"/>
                    <a:pt x="0" y="406400"/>
                  </a:cubicBezTo>
                  <a:cubicBezTo>
                    <a:pt x="0" y="630849"/>
                    <a:pt x="193158" y="812800"/>
                    <a:pt x="431430" y="812800"/>
                  </a:cubicBezTo>
                  <a:cubicBezTo>
                    <a:pt x="669702" y="812800"/>
                    <a:pt x="862860" y="630849"/>
                    <a:pt x="862860" y="406400"/>
                  </a:cubicBezTo>
                  <a:cubicBezTo>
                    <a:pt x="862860" y="181951"/>
                    <a:pt x="669702" y="0"/>
                    <a:pt x="431430" y="0"/>
                  </a:cubicBezTo>
                  <a:close/>
                </a:path>
              </a:pathLst>
            </a:custGeom>
            <a:solidFill>
              <a:srgbClr val="203162"/>
            </a:solidFill>
          </p:spPr>
        </p:sp>
        <p:sp>
          <p:nvSpPr>
            <p:cNvPr name="TextBox 10" id="10"/>
            <p:cNvSpPr txBox="true"/>
            <p:nvPr/>
          </p:nvSpPr>
          <p:spPr>
            <a:xfrm>
              <a:off x="80893" y="28575"/>
              <a:ext cx="701074" cy="708025"/>
            </a:xfrm>
            <a:prstGeom prst="rect">
              <a:avLst/>
            </a:prstGeom>
          </p:spPr>
          <p:txBody>
            <a:bodyPr anchor="ctr" rtlCol="false" tIns="0" lIns="0" bIns="0" rIns="0"/>
            <a:lstStyle/>
            <a:p>
              <a:pPr algn="ctr">
                <a:lnSpc>
                  <a:spcPts val="3079"/>
                </a:lnSpc>
              </a:pPr>
              <a:r>
                <a:rPr lang="en-US" b="true" sz="2199">
                  <a:solidFill>
                    <a:srgbClr val="FFFFFF"/>
                  </a:solidFill>
                  <a:latin typeface="Quicksand Bold"/>
                  <a:ea typeface="Quicksand Bold"/>
                  <a:cs typeface="Quicksand Bold"/>
                  <a:sym typeface="Quicksand Bold"/>
                </a:rPr>
                <a:t>3.</a:t>
              </a:r>
            </a:p>
          </p:txBody>
        </p:sp>
      </p:grpSp>
      <p:grpSp>
        <p:nvGrpSpPr>
          <p:cNvPr name="Group 11" id="11"/>
          <p:cNvGrpSpPr/>
          <p:nvPr/>
        </p:nvGrpSpPr>
        <p:grpSpPr>
          <a:xfrm rot="0">
            <a:off x="14029741" y="0"/>
            <a:ext cx="4255523" cy="10287000"/>
            <a:chOff x="0" y="0"/>
            <a:chExt cx="1120796" cy="2709333"/>
          </a:xfrm>
        </p:grpSpPr>
        <p:sp>
          <p:nvSpPr>
            <p:cNvPr name="Freeform 12" id="12"/>
            <p:cNvSpPr/>
            <p:nvPr/>
          </p:nvSpPr>
          <p:spPr>
            <a:xfrm flipH="false" flipV="false" rot="0">
              <a:off x="0" y="0"/>
              <a:ext cx="1120796" cy="2709333"/>
            </a:xfrm>
            <a:custGeom>
              <a:avLst/>
              <a:gdLst/>
              <a:ahLst/>
              <a:cxnLst/>
              <a:rect r="r" b="b" t="t" l="l"/>
              <a:pathLst>
                <a:path h="2709333" w="1120796">
                  <a:moveTo>
                    <a:pt x="0" y="0"/>
                  </a:moveTo>
                  <a:lnTo>
                    <a:pt x="1120796" y="0"/>
                  </a:lnTo>
                  <a:lnTo>
                    <a:pt x="1120796" y="2709333"/>
                  </a:lnTo>
                  <a:lnTo>
                    <a:pt x="0" y="2709333"/>
                  </a:lnTo>
                  <a:close/>
                </a:path>
              </a:pathLst>
            </a:custGeom>
            <a:solidFill>
              <a:srgbClr val="203162"/>
            </a:solidFill>
          </p:spPr>
        </p:sp>
        <p:sp>
          <p:nvSpPr>
            <p:cNvPr name="TextBox 13" id="13"/>
            <p:cNvSpPr txBox="true"/>
            <p:nvPr/>
          </p:nvSpPr>
          <p:spPr>
            <a:xfrm>
              <a:off x="0" y="38100"/>
              <a:ext cx="1120796" cy="2671233"/>
            </a:xfrm>
            <a:prstGeom prst="rect">
              <a:avLst/>
            </a:prstGeom>
          </p:spPr>
          <p:txBody>
            <a:bodyPr anchor="ctr" rtlCol="false" tIns="50800" lIns="50800" bIns="50800" rIns="50800"/>
            <a:lstStyle/>
            <a:p>
              <a:pPr algn="ctr">
                <a:lnSpc>
                  <a:spcPts val="2186"/>
                </a:lnSpc>
              </a:pPr>
            </a:p>
          </p:txBody>
        </p:sp>
      </p:grpSp>
      <p:sp>
        <p:nvSpPr>
          <p:cNvPr name="Freeform 14" id="14"/>
          <p:cNvSpPr/>
          <p:nvPr/>
        </p:nvSpPr>
        <p:spPr>
          <a:xfrm flipH="false" flipV="false" rot="5400000">
            <a:off x="14114480" y="746753"/>
            <a:ext cx="1962543" cy="1576576"/>
          </a:xfrm>
          <a:custGeom>
            <a:avLst/>
            <a:gdLst/>
            <a:ahLst/>
            <a:cxnLst/>
            <a:rect r="r" b="b" t="t" l="l"/>
            <a:pathLst>
              <a:path h="1576576" w="1962543">
                <a:moveTo>
                  <a:pt x="0" y="0"/>
                </a:moveTo>
                <a:lnTo>
                  <a:pt x="1962542" y="0"/>
                </a:lnTo>
                <a:lnTo>
                  <a:pt x="1962542" y="1576575"/>
                </a:lnTo>
                <a:lnTo>
                  <a:pt x="0" y="1576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5884039" y="3870975"/>
            <a:ext cx="1557290" cy="15572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grpSp>
        <p:nvGrpSpPr>
          <p:cNvPr name="Group 18" id="18"/>
          <p:cNvGrpSpPr/>
          <p:nvPr/>
        </p:nvGrpSpPr>
        <p:grpSpPr>
          <a:xfrm rot="0">
            <a:off x="15884039" y="2313685"/>
            <a:ext cx="1557290" cy="1557290"/>
            <a:chOff x="0" y="0"/>
            <a:chExt cx="410150" cy="410150"/>
          </a:xfrm>
        </p:grpSpPr>
        <p:sp>
          <p:nvSpPr>
            <p:cNvPr name="Freeform 19" id="19"/>
            <p:cNvSpPr/>
            <p:nvPr/>
          </p:nvSpPr>
          <p:spPr>
            <a:xfrm flipH="false" flipV="false" rot="0">
              <a:off x="0" y="0"/>
              <a:ext cx="410150" cy="410150"/>
            </a:xfrm>
            <a:custGeom>
              <a:avLst/>
              <a:gdLst/>
              <a:ahLst/>
              <a:cxnLst/>
              <a:rect r="r" b="b" t="t" l="l"/>
              <a:pathLst>
                <a:path h="410150" w="410150">
                  <a:moveTo>
                    <a:pt x="0" y="0"/>
                  </a:moveTo>
                  <a:lnTo>
                    <a:pt x="410150" y="0"/>
                  </a:lnTo>
                  <a:lnTo>
                    <a:pt x="410150" y="410150"/>
                  </a:lnTo>
                  <a:lnTo>
                    <a:pt x="0" y="410150"/>
                  </a:lnTo>
                  <a:close/>
                </a:path>
              </a:pathLst>
            </a:custGeom>
            <a:solidFill>
              <a:srgbClr val="203162"/>
            </a:solidFill>
          </p:spPr>
        </p:sp>
        <p:sp>
          <p:nvSpPr>
            <p:cNvPr name="TextBox 20" id="20"/>
            <p:cNvSpPr txBox="true"/>
            <p:nvPr/>
          </p:nvSpPr>
          <p:spPr>
            <a:xfrm>
              <a:off x="0" y="38100"/>
              <a:ext cx="410150" cy="372050"/>
            </a:xfrm>
            <a:prstGeom prst="rect">
              <a:avLst/>
            </a:prstGeom>
          </p:spPr>
          <p:txBody>
            <a:bodyPr anchor="ctr" rtlCol="false" tIns="50800" lIns="50800" bIns="50800" rIns="50800"/>
            <a:lstStyle/>
            <a:p>
              <a:pPr algn="ctr">
                <a:lnSpc>
                  <a:spcPts val="2186"/>
                </a:lnSpc>
              </a:pPr>
            </a:p>
          </p:txBody>
        </p:sp>
      </p:grpSp>
      <p:sp>
        <p:nvSpPr>
          <p:cNvPr name="TextBox 21" id="21"/>
          <p:cNvSpPr txBox="true"/>
          <p:nvPr/>
        </p:nvSpPr>
        <p:spPr>
          <a:xfrm rot="0">
            <a:off x="1028700" y="266700"/>
            <a:ext cx="9544495" cy="1314450"/>
          </a:xfrm>
          <a:prstGeom prst="rect">
            <a:avLst/>
          </a:prstGeom>
        </p:spPr>
        <p:txBody>
          <a:bodyPr anchor="t" rtlCol="false" tIns="0" lIns="0" bIns="0" rIns="0">
            <a:spAutoFit/>
          </a:bodyPr>
          <a:lstStyle/>
          <a:p>
            <a:pPr algn="l">
              <a:lnSpc>
                <a:spcPts val="8769"/>
              </a:lnSpc>
            </a:pPr>
            <a:r>
              <a:rPr lang="en-US" sz="7307" b="true">
                <a:solidFill>
                  <a:srgbClr val="203162"/>
                </a:solidFill>
                <a:latin typeface="Agrandir Bold"/>
                <a:ea typeface="Agrandir Bold"/>
                <a:cs typeface="Agrandir Bold"/>
                <a:sym typeface="Agrandir Bold"/>
              </a:rPr>
              <a:t>Data Preprocessing</a:t>
            </a:r>
          </a:p>
        </p:txBody>
      </p:sp>
      <p:sp>
        <p:nvSpPr>
          <p:cNvPr name="TextBox 22" id="22"/>
          <p:cNvSpPr txBox="true"/>
          <p:nvPr/>
        </p:nvSpPr>
        <p:spPr>
          <a:xfrm rot="0">
            <a:off x="1028700" y="1789810"/>
            <a:ext cx="9320499" cy="523875"/>
          </a:xfrm>
          <a:prstGeom prst="rect">
            <a:avLst/>
          </a:prstGeom>
        </p:spPr>
        <p:txBody>
          <a:bodyPr anchor="t" rtlCol="false" tIns="0" lIns="0" bIns="0" rIns="0">
            <a:spAutoFit/>
          </a:bodyPr>
          <a:lstStyle/>
          <a:p>
            <a:pPr algn="l">
              <a:lnSpc>
                <a:spcPts val="4147"/>
              </a:lnSpc>
            </a:pPr>
            <a:r>
              <a:rPr lang="en-US" sz="3456" b="true">
                <a:solidFill>
                  <a:srgbClr val="203162"/>
                </a:solidFill>
                <a:latin typeface="Quicksand Bold"/>
                <a:ea typeface="Quicksand Bold"/>
                <a:cs typeface="Quicksand Bold"/>
                <a:sym typeface="Quicksand Bold"/>
              </a:rPr>
              <a:t>How we cleaning the data</a:t>
            </a:r>
          </a:p>
        </p:txBody>
      </p:sp>
      <p:sp>
        <p:nvSpPr>
          <p:cNvPr name="TextBox 23" id="23"/>
          <p:cNvSpPr txBox="true"/>
          <p:nvPr/>
        </p:nvSpPr>
        <p:spPr>
          <a:xfrm rot="0">
            <a:off x="2071414" y="2721937"/>
            <a:ext cx="7459067" cy="375920"/>
          </a:xfrm>
          <a:prstGeom prst="rect">
            <a:avLst/>
          </a:prstGeom>
        </p:spPr>
        <p:txBody>
          <a:bodyPr anchor="t" rtlCol="false" tIns="0" lIns="0" bIns="0" rIns="0">
            <a:spAutoFit/>
          </a:bodyPr>
          <a:lstStyle/>
          <a:p>
            <a:pPr algn="l">
              <a:lnSpc>
                <a:spcPts val="2799"/>
              </a:lnSpc>
            </a:pPr>
            <a:r>
              <a:rPr lang="en-US" sz="2799" b="true">
                <a:solidFill>
                  <a:srgbClr val="203162"/>
                </a:solidFill>
                <a:latin typeface="Quicksand Bold"/>
                <a:ea typeface="Quicksand Bold"/>
                <a:cs typeface="Quicksand Bold"/>
                <a:sym typeface="Quicksand Bold"/>
              </a:rPr>
              <a:t>Handling Null value</a:t>
            </a:r>
          </a:p>
        </p:txBody>
      </p:sp>
      <p:sp>
        <p:nvSpPr>
          <p:cNvPr name="Freeform 24" id="24"/>
          <p:cNvSpPr/>
          <p:nvPr/>
        </p:nvSpPr>
        <p:spPr>
          <a:xfrm flipH="false" flipV="false" rot="0">
            <a:off x="16239046" y="2552977"/>
            <a:ext cx="847275" cy="1078707"/>
          </a:xfrm>
          <a:custGeom>
            <a:avLst/>
            <a:gdLst/>
            <a:ahLst/>
            <a:cxnLst/>
            <a:rect r="r" b="b" t="t" l="l"/>
            <a:pathLst>
              <a:path h="1078707" w="847275">
                <a:moveTo>
                  <a:pt x="0" y="0"/>
                </a:moveTo>
                <a:lnTo>
                  <a:pt x="847275" y="0"/>
                </a:lnTo>
                <a:lnTo>
                  <a:pt x="847275" y="1078706"/>
                </a:lnTo>
                <a:lnTo>
                  <a:pt x="0" y="1078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2071414" y="5088548"/>
            <a:ext cx="7459067" cy="375920"/>
          </a:xfrm>
          <a:prstGeom prst="rect">
            <a:avLst/>
          </a:prstGeom>
        </p:spPr>
        <p:txBody>
          <a:bodyPr anchor="t" rtlCol="false" tIns="0" lIns="0" bIns="0" rIns="0">
            <a:spAutoFit/>
          </a:bodyPr>
          <a:lstStyle/>
          <a:p>
            <a:pPr algn="l">
              <a:lnSpc>
                <a:spcPts val="2799"/>
              </a:lnSpc>
            </a:pPr>
            <a:r>
              <a:rPr lang="en-US" sz="2799" b="true">
                <a:solidFill>
                  <a:srgbClr val="203162"/>
                </a:solidFill>
                <a:latin typeface="Quicksand Bold"/>
                <a:ea typeface="Quicksand Bold"/>
                <a:cs typeface="Quicksand Bold"/>
                <a:sym typeface="Quicksand Bold"/>
              </a:rPr>
              <a:t>Handling Duplicated Data</a:t>
            </a:r>
          </a:p>
        </p:txBody>
      </p:sp>
      <p:sp>
        <p:nvSpPr>
          <p:cNvPr name="TextBox 26" id="26"/>
          <p:cNvSpPr txBox="true"/>
          <p:nvPr/>
        </p:nvSpPr>
        <p:spPr>
          <a:xfrm rot="0">
            <a:off x="2071414" y="6755082"/>
            <a:ext cx="7459067" cy="375920"/>
          </a:xfrm>
          <a:prstGeom prst="rect">
            <a:avLst/>
          </a:prstGeom>
        </p:spPr>
        <p:txBody>
          <a:bodyPr anchor="t" rtlCol="false" tIns="0" lIns="0" bIns="0" rIns="0">
            <a:spAutoFit/>
          </a:bodyPr>
          <a:lstStyle/>
          <a:p>
            <a:pPr algn="l">
              <a:lnSpc>
                <a:spcPts val="2799"/>
              </a:lnSpc>
            </a:pPr>
            <a:r>
              <a:rPr lang="en-US" sz="2799" b="true">
                <a:solidFill>
                  <a:srgbClr val="203162"/>
                </a:solidFill>
                <a:latin typeface="Quicksand Bold"/>
                <a:ea typeface="Quicksand Bold"/>
                <a:cs typeface="Quicksand Bold"/>
                <a:sym typeface="Quicksand Bold"/>
              </a:rPr>
              <a:t>Handling Outliers</a:t>
            </a:r>
          </a:p>
        </p:txBody>
      </p:sp>
      <p:sp>
        <p:nvSpPr>
          <p:cNvPr name="TextBox 27" id="27"/>
          <p:cNvSpPr txBox="true"/>
          <p:nvPr/>
        </p:nvSpPr>
        <p:spPr>
          <a:xfrm rot="0">
            <a:off x="1918456" y="3383607"/>
            <a:ext cx="11848397" cy="1174032"/>
          </a:xfrm>
          <a:prstGeom prst="rect">
            <a:avLst/>
          </a:prstGeom>
        </p:spPr>
        <p:txBody>
          <a:bodyPr anchor="t" rtlCol="false" tIns="0" lIns="0" bIns="0" rIns="0">
            <a:spAutoFit/>
          </a:bodyPr>
          <a:lstStyle/>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Null Percentage over 40%: Drop the features.</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Null Percentage around 20% - 40%: Fill null value with median or mode.</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Null Percentage under 20%: Drop null value (rows), or filling null value with median or mode.</a:t>
            </a:r>
          </a:p>
        </p:txBody>
      </p:sp>
      <p:sp>
        <p:nvSpPr>
          <p:cNvPr name="TextBox 28" id="28"/>
          <p:cNvSpPr txBox="true"/>
          <p:nvPr/>
        </p:nvSpPr>
        <p:spPr>
          <a:xfrm rot="0">
            <a:off x="1918456" y="5874043"/>
            <a:ext cx="11848397" cy="373932"/>
          </a:xfrm>
          <a:prstGeom prst="rect">
            <a:avLst/>
          </a:prstGeom>
        </p:spPr>
        <p:txBody>
          <a:bodyPr anchor="t" rtlCol="false" tIns="0" lIns="0" bIns="0" rIns="0">
            <a:spAutoFit/>
          </a:bodyPr>
          <a:lstStyle/>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Keep the first data and delete the duplicated data.</a:t>
            </a:r>
          </a:p>
        </p:txBody>
      </p:sp>
      <p:sp>
        <p:nvSpPr>
          <p:cNvPr name="TextBox 29" id="29"/>
          <p:cNvSpPr txBox="true"/>
          <p:nvPr/>
        </p:nvSpPr>
        <p:spPr>
          <a:xfrm rot="0">
            <a:off x="2071414" y="7512002"/>
            <a:ext cx="11848397" cy="373932"/>
          </a:xfrm>
          <a:prstGeom prst="rect">
            <a:avLst/>
          </a:prstGeom>
        </p:spPr>
        <p:txBody>
          <a:bodyPr anchor="t" rtlCol="false" tIns="0" lIns="0" bIns="0" rIns="0">
            <a:spAutoFit/>
          </a:bodyPr>
          <a:lstStyle/>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No handling outliers.</a:t>
            </a:r>
          </a:p>
        </p:txBody>
      </p:sp>
      <p:grpSp>
        <p:nvGrpSpPr>
          <p:cNvPr name="Group 30" id="30"/>
          <p:cNvGrpSpPr/>
          <p:nvPr/>
        </p:nvGrpSpPr>
        <p:grpSpPr>
          <a:xfrm rot="0">
            <a:off x="1028700" y="8247883"/>
            <a:ext cx="656710" cy="618610"/>
            <a:chOff x="0" y="0"/>
            <a:chExt cx="862860" cy="812800"/>
          </a:xfrm>
        </p:grpSpPr>
        <p:sp>
          <p:nvSpPr>
            <p:cNvPr name="Freeform 31" id="31"/>
            <p:cNvSpPr/>
            <p:nvPr/>
          </p:nvSpPr>
          <p:spPr>
            <a:xfrm flipH="false" flipV="false" rot="0">
              <a:off x="0" y="0"/>
              <a:ext cx="862860" cy="812800"/>
            </a:xfrm>
            <a:custGeom>
              <a:avLst/>
              <a:gdLst/>
              <a:ahLst/>
              <a:cxnLst/>
              <a:rect r="r" b="b" t="t" l="l"/>
              <a:pathLst>
                <a:path h="812800" w="862860">
                  <a:moveTo>
                    <a:pt x="431430" y="0"/>
                  </a:moveTo>
                  <a:cubicBezTo>
                    <a:pt x="193158" y="0"/>
                    <a:pt x="0" y="181951"/>
                    <a:pt x="0" y="406400"/>
                  </a:cubicBezTo>
                  <a:cubicBezTo>
                    <a:pt x="0" y="630849"/>
                    <a:pt x="193158" y="812800"/>
                    <a:pt x="431430" y="812800"/>
                  </a:cubicBezTo>
                  <a:cubicBezTo>
                    <a:pt x="669702" y="812800"/>
                    <a:pt x="862860" y="630849"/>
                    <a:pt x="862860" y="406400"/>
                  </a:cubicBezTo>
                  <a:cubicBezTo>
                    <a:pt x="862860" y="181951"/>
                    <a:pt x="669702" y="0"/>
                    <a:pt x="431430" y="0"/>
                  </a:cubicBezTo>
                  <a:close/>
                </a:path>
              </a:pathLst>
            </a:custGeom>
            <a:solidFill>
              <a:srgbClr val="203162"/>
            </a:solidFill>
          </p:spPr>
        </p:sp>
        <p:sp>
          <p:nvSpPr>
            <p:cNvPr name="TextBox 32" id="32"/>
            <p:cNvSpPr txBox="true"/>
            <p:nvPr/>
          </p:nvSpPr>
          <p:spPr>
            <a:xfrm>
              <a:off x="80893" y="28575"/>
              <a:ext cx="701074" cy="708025"/>
            </a:xfrm>
            <a:prstGeom prst="rect">
              <a:avLst/>
            </a:prstGeom>
          </p:spPr>
          <p:txBody>
            <a:bodyPr anchor="ctr" rtlCol="false" tIns="0" lIns="0" bIns="0" rIns="0"/>
            <a:lstStyle/>
            <a:p>
              <a:pPr algn="ctr">
                <a:lnSpc>
                  <a:spcPts val="3079"/>
                </a:lnSpc>
              </a:pPr>
              <a:r>
                <a:rPr lang="en-US" b="true" sz="2199">
                  <a:solidFill>
                    <a:srgbClr val="FFFFFF"/>
                  </a:solidFill>
                  <a:latin typeface="Quicksand Bold"/>
                  <a:ea typeface="Quicksand Bold"/>
                  <a:cs typeface="Quicksand Bold"/>
                  <a:sym typeface="Quicksand Bold"/>
                </a:rPr>
                <a:t>4.</a:t>
              </a:r>
            </a:p>
          </p:txBody>
        </p:sp>
      </p:grpSp>
      <p:sp>
        <p:nvSpPr>
          <p:cNvPr name="TextBox 33" id="33"/>
          <p:cNvSpPr txBox="true"/>
          <p:nvPr/>
        </p:nvSpPr>
        <p:spPr>
          <a:xfrm rot="0">
            <a:off x="2071414" y="8393041"/>
            <a:ext cx="7459067" cy="375920"/>
          </a:xfrm>
          <a:prstGeom prst="rect">
            <a:avLst/>
          </a:prstGeom>
        </p:spPr>
        <p:txBody>
          <a:bodyPr anchor="t" rtlCol="false" tIns="0" lIns="0" bIns="0" rIns="0">
            <a:spAutoFit/>
          </a:bodyPr>
          <a:lstStyle/>
          <a:p>
            <a:pPr algn="l">
              <a:lnSpc>
                <a:spcPts val="2799"/>
              </a:lnSpc>
            </a:pPr>
            <a:r>
              <a:rPr lang="en-US" sz="2799" b="true">
                <a:solidFill>
                  <a:srgbClr val="203162"/>
                </a:solidFill>
                <a:latin typeface="Quicksand Bold"/>
                <a:ea typeface="Quicksand Bold"/>
                <a:cs typeface="Quicksand Bold"/>
                <a:sym typeface="Quicksand Bold"/>
              </a:rPr>
              <a:t>Merging Data</a:t>
            </a:r>
          </a:p>
        </p:txBody>
      </p:sp>
      <p:sp>
        <p:nvSpPr>
          <p:cNvPr name="TextBox 34" id="34"/>
          <p:cNvSpPr txBox="true"/>
          <p:nvPr/>
        </p:nvSpPr>
        <p:spPr>
          <a:xfrm rot="0">
            <a:off x="2071414" y="9149961"/>
            <a:ext cx="11848397" cy="773982"/>
          </a:xfrm>
          <a:prstGeom prst="rect">
            <a:avLst/>
          </a:prstGeom>
        </p:spPr>
        <p:txBody>
          <a:bodyPr anchor="t" rtlCol="false" tIns="0" lIns="0" bIns="0" rIns="0">
            <a:spAutoFit/>
          </a:bodyPr>
          <a:lstStyle/>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Drop categorical features.</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Aggregate every dataset on SK_ID_CURR and merge all dataset to Application_{train | test}.</a:t>
            </a:r>
          </a:p>
        </p:txBody>
      </p:sp>
      <p:grpSp>
        <p:nvGrpSpPr>
          <p:cNvPr name="Group 35" id="35"/>
          <p:cNvGrpSpPr/>
          <p:nvPr/>
        </p:nvGrpSpPr>
        <p:grpSpPr>
          <a:xfrm rot="0">
            <a:off x="15290838" y="9258300"/>
            <a:ext cx="2150490" cy="498494"/>
            <a:chOff x="0" y="0"/>
            <a:chExt cx="2867320" cy="664659"/>
          </a:xfrm>
        </p:grpSpPr>
        <p:sp>
          <p:nvSpPr>
            <p:cNvPr name="TextBox 36" id="36"/>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552977"/>
            <a:ext cx="656710" cy="665726"/>
            <a:chOff x="0" y="0"/>
            <a:chExt cx="862860" cy="874707"/>
          </a:xfrm>
        </p:grpSpPr>
        <p:sp>
          <p:nvSpPr>
            <p:cNvPr name="Freeform 3" id="3"/>
            <p:cNvSpPr/>
            <p:nvPr/>
          </p:nvSpPr>
          <p:spPr>
            <a:xfrm flipH="false" flipV="false" rot="0">
              <a:off x="0" y="0"/>
              <a:ext cx="862860" cy="874707"/>
            </a:xfrm>
            <a:custGeom>
              <a:avLst/>
              <a:gdLst/>
              <a:ahLst/>
              <a:cxnLst/>
              <a:rect r="r" b="b" t="t" l="l"/>
              <a:pathLst>
                <a:path h="874707" w="862860">
                  <a:moveTo>
                    <a:pt x="431430" y="0"/>
                  </a:moveTo>
                  <a:cubicBezTo>
                    <a:pt x="193158" y="0"/>
                    <a:pt x="0" y="195810"/>
                    <a:pt x="0" y="437353"/>
                  </a:cubicBezTo>
                  <a:cubicBezTo>
                    <a:pt x="0" y="678897"/>
                    <a:pt x="193158" y="874707"/>
                    <a:pt x="431430" y="874707"/>
                  </a:cubicBezTo>
                  <a:cubicBezTo>
                    <a:pt x="669702" y="874707"/>
                    <a:pt x="862860" y="678897"/>
                    <a:pt x="862860" y="437353"/>
                  </a:cubicBezTo>
                  <a:cubicBezTo>
                    <a:pt x="862860" y="195810"/>
                    <a:pt x="669702" y="0"/>
                    <a:pt x="431430" y="0"/>
                  </a:cubicBezTo>
                  <a:close/>
                </a:path>
              </a:pathLst>
            </a:custGeom>
            <a:solidFill>
              <a:srgbClr val="203162"/>
            </a:solidFill>
          </p:spPr>
        </p:sp>
        <p:sp>
          <p:nvSpPr>
            <p:cNvPr name="TextBox 4" id="4"/>
            <p:cNvSpPr txBox="true"/>
            <p:nvPr/>
          </p:nvSpPr>
          <p:spPr>
            <a:xfrm>
              <a:off x="80893" y="34379"/>
              <a:ext cx="701074" cy="758324"/>
            </a:xfrm>
            <a:prstGeom prst="rect">
              <a:avLst/>
            </a:prstGeom>
          </p:spPr>
          <p:txBody>
            <a:bodyPr anchor="ctr" rtlCol="false" tIns="0" lIns="0" bIns="0" rIns="0"/>
            <a:lstStyle/>
            <a:p>
              <a:pPr algn="ctr">
                <a:lnSpc>
                  <a:spcPts val="3079"/>
                </a:lnSpc>
              </a:pPr>
              <a:r>
                <a:rPr lang="en-US" b="true" sz="2199">
                  <a:solidFill>
                    <a:srgbClr val="FFFFFF"/>
                  </a:solidFill>
                  <a:latin typeface="Quicksand Bold"/>
                  <a:ea typeface="Quicksand Bold"/>
                  <a:cs typeface="Quicksand Bold"/>
                  <a:sym typeface="Quicksand Bold"/>
                </a:rPr>
                <a:t>5.</a:t>
              </a:r>
            </a:p>
          </p:txBody>
        </p:sp>
      </p:grpSp>
      <p:grpSp>
        <p:nvGrpSpPr>
          <p:cNvPr name="Group 5" id="5"/>
          <p:cNvGrpSpPr/>
          <p:nvPr/>
        </p:nvGrpSpPr>
        <p:grpSpPr>
          <a:xfrm rot="0">
            <a:off x="14029741" y="0"/>
            <a:ext cx="4255523" cy="10287000"/>
            <a:chOff x="0" y="0"/>
            <a:chExt cx="1120796" cy="2709333"/>
          </a:xfrm>
        </p:grpSpPr>
        <p:sp>
          <p:nvSpPr>
            <p:cNvPr name="Freeform 6" id="6"/>
            <p:cNvSpPr/>
            <p:nvPr/>
          </p:nvSpPr>
          <p:spPr>
            <a:xfrm flipH="false" flipV="false" rot="0">
              <a:off x="0" y="0"/>
              <a:ext cx="1120796" cy="2709333"/>
            </a:xfrm>
            <a:custGeom>
              <a:avLst/>
              <a:gdLst/>
              <a:ahLst/>
              <a:cxnLst/>
              <a:rect r="r" b="b" t="t" l="l"/>
              <a:pathLst>
                <a:path h="2709333" w="1120796">
                  <a:moveTo>
                    <a:pt x="0" y="0"/>
                  </a:moveTo>
                  <a:lnTo>
                    <a:pt x="1120796" y="0"/>
                  </a:lnTo>
                  <a:lnTo>
                    <a:pt x="1120796" y="2709333"/>
                  </a:lnTo>
                  <a:lnTo>
                    <a:pt x="0" y="2709333"/>
                  </a:lnTo>
                  <a:close/>
                </a:path>
              </a:pathLst>
            </a:custGeom>
            <a:solidFill>
              <a:srgbClr val="203162"/>
            </a:solidFill>
          </p:spPr>
        </p:sp>
        <p:sp>
          <p:nvSpPr>
            <p:cNvPr name="TextBox 7" id="7"/>
            <p:cNvSpPr txBox="true"/>
            <p:nvPr/>
          </p:nvSpPr>
          <p:spPr>
            <a:xfrm>
              <a:off x="0" y="38100"/>
              <a:ext cx="1120796" cy="2671233"/>
            </a:xfrm>
            <a:prstGeom prst="rect">
              <a:avLst/>
            </a:prstGeom>
          </p:spPr>
          <p:txBody>
            <a:bodyPr anchor="ctr" rtlCol="false" tIns="50800" lIns="50800" bIns="50800" rIns="50800"/>
            <a:lstStyle/>
            <a:p>
              <a:pPr algn="ctr">
                <a:lnSpc>
                  <a:spcPts val="2186"/>
                </a:lnSpc>
              </a:pPr>
            </a:p>
          </p:txBody>
        </p:sp>
      </p:grpSp>
      <p:sp>
        <p:nvSpPr>
          <p:cNvPr name="Freeform 8" id="8"/>
          <p:cNvSpPr/>
          <p:nvPr/>
        </p:nvSpPr>
        <p:spPr>
          <a:xfrm flipH="false" flipV="false" rot="5400000">
            <a:off x="14114480" y="746753"/>
            <a:ext cx="1962543" cy="1576576"/>
          </a:xfrm>
          <a:custGeom>
            <a:avLst/>
            <a:gdLst/>
            <a:ahLst/>
            <a:cxnLst/>
            <a:rect r="r" b="b" t="t" l="l"/>
            <a:pathLst>
              <a:path h="1576576" w="1962543">
                <a:moveTo>
                  <a:pt x="0" y="0"/>
                </a:moveTo>
                <a:lnTo>
                  <a:pt x="1962542" y="0"/>
                </a:lnTo>
                <a:lnTo>
                  <a:pt x="1962542" y="1576575"/>
                </a:lnTo>
                <a:lnTo>
                  <a:pt x="0" y="1576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5884039" y="3870975"/>
            <a:ext cx="1557290" cy="15572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grpSp>
        <p:nvGrpSpPr>
          <p:cNvPr name="Group 12" id="12"/>
          <p:cNvGrpSpPr/>
          <p:nvPr/>
        </p:nvGrpSpPr>
        <p:grpSpPr>
          <a:xfrm rot="0">
            <a:off x="15884039" y="2313685"/>
            <a:ext cx="1557290" cy="1557290"/>
            <a:chOff x="0" y="0"/>
            <a:chExt cx="410150" cy="410150"/>
          </a:xfrm>
        </p:grpSpPr>
        <p:sp>
          <p:nvSpPr>
            <p:cNvPr name="Freeform 13" id="13"/>
            <p:cNvSpPr/>
            <p:nvPr/>
          </p:nvSpPr>
          <p:spPr>
            <a:xfrm flipH="false" flipV="false" rot="0">
              <a:off x="0" y="0"/>
              <a:ext cx="410150" cy="410150"/>
            </a:xfrm>
            <a:custGeom>
              <a:avLst/>
              <a:gdLst/>
              <a:ahLst/>
              <a:cxnLst/>
              <a:rect r="r" b="b" t="t" l="l"/>
              <a:pathLst>
                <a:path h="410150" w="410150">
                  <a:moveTo>
                    <a:pt x="0" y="0"/>
                  </a:moveTo>
                  <a:lnTo>
                    <a:pt x="410150" y="0"/>
                  </a:lnTo>
                  <a:lnTo>
                    <a:pt x="410150" y="410150"/>
                  </a:lnTo>
                  <a:lnTo>
                    <a:pt x="0" y="410150"/>
                  </a:lnTo>
                  <a:close/>
                </a:path>
              </a:pathLst>
            </a:custGeom>
            <a:solidFill>
              <a:srgbClr val="203162"/>
            </a:solidFill>
          </p:spPr>
        </p:sp>
        <p:sp>
          <p:nvSpPr>
            <p:cNvPr name="TextBox 14" id="14"/>
            <p:cNvSpPr txBox="true"/>
            <p:nvPr/>
          </p:nvSpPr>
          <p:spPr>
            <a:xfrm>
              <a:off x="0" y="38100"/>
              <a:ext cx="410150" cy="372050"/>
            </a:xfrm>
            <a:prstGeom prst="rect">
              <a:avLst/>
            </a:prstGeom>
          </p:spPr>
          <p:txBody>
            <a:bodyPr anchor="ctr" rtlCol="false" tIns="50800" lIns="50800" bIns="50800" rIns="50800"/>
            <a:lstStyle/>
            <a:p>
              <a:pPr algn="ctr">
                <a:lnSpc>
                  <a:spcPts val="2186"/>
                </a:lnSpc>
              </a:pPr>
            </a:p>
          </p:txBody>
        </p:sp>
      </p:grpSp>
      <p:sp>
        <p:nvSpPr>
          <p:cNvPr name="TextBox 15" id="15"/>
          <p:cNvSpPr txBox="true"/>
          <p:nvPr/>
        </p:nvSpPr>
        <p:spPr>
          <a:xfrm rot="0">
            <a:off x="1028700" y="266700"/>
            <a:ext cx="9544495" cy="1314450"/>
          </a:xfrm>
          <a:prstGeom prst="rect">
            <a:avLst/>
          </a:prstGeom>
        </p:spPr>
        <p:txBody>
          <a:bodyPr anchor="t" rtlCol="false" tIns="0" lIns="0" bIns="0" rIns="0">
            <a:spAutoFit/>
          </a:bodyPr>
          <a:lstStyle/>
          <a:p>
            <a:pPr algn="l">
              <a:lnSpc>
                <a:spcPts val="8769"/>
              </a:lnSpc>
            </a:pPr>
            <a:r>
              <a:rPr lang="en-US" sz="7307" b="true">
                <a:solidFill>
                  <a:srgbClr val="203162"/>
                </a:solidFill>
                <a:latin typeface="Agrandir Bold"/>
                <a:ea typeface="Agrandir Bold"/>
                <a:cs typeface="Agrandir Bold"/>
                <a:sym typeface="Agrandir Bold"/>
              </a:rPr>
              <a:t>Data Preprocessing</a:t>
            </a:r>
          </a:p>
        </p:txBody>
      </p:sp>
      <p:sp>
        <p:nvSpPr>
          <p:cNvPr name="TextBox 16" id="16"/>
          <p:cNvSpPr txBox="true"/>
          <p:nvPr/>
        </p:nvSpPr>
        <p:spPr>
          <a:xfrm rot="0">
            <a:off x="1028700" y="1789810"/>
            <a:ext cx="9320499" cy="523875"/>
          </a:xfrm>
          <a:prstGeom prst="rect">
            <a:avLst/>
          </a:prstGeom>
        </p:spPr>
        <p:txBody>
          <a:bodyPr anchor="t" rtlCol="false" tIns="0" lIns="0" bIns="0" rIns="0">
            <a:spAutoFit/>
          </a:bodyPr>
          <a:lstStyle/>
          <a:p>
            <a:pPr algn="l">
              <a:lnSpc>
                <a:spcPts val="4147"/>
              </a:lnSpc>
            </a:pPr>
            <a:r>
              <a:rPr lang="en-US" sz="3456" b="true">
                <a:solidFill>
                  <a:srgbClr val="203162"/>
                </a:solidFill>
                <a:latin typeface="Quicksand Bold"/>
                <a:ea typeface="Quicksand Bold"/>
                <a:cs typeface="Quicksand Bold"/>
                <a:sym typeface="Quicksand Bold"/>
              </a:rPr>
              <a:t>How we cleaning the data</a:t>
            </a:r>
          </a:p>
        </p:txBody>
      </p:sp>
      <p:sp>
        <p:nvSpPr>
          <p:cNvPr name="Freeform 17" id="17"/>
          <p:cNvSpPr/>
          <p:nvPr/>
        </p:nvSpPr>
        <p:spPr>
          <a:xfrm flipH="false" flipV="false" rot="0">
            <a:off x="16239046" y="2552977"/>
            <a:ext cx="847275" cy="1078707"/>
          </a:xfrm>
          <a:custGeom>
            <a:avLst/>
            <a:gdLst/>
            <a:ahLst/>
            <a:cxnLst/>
            <a:rect r="r" b="b" t="t" l="l"/>
            <a:pathLst>
              <a:path h="1078707" w="847275">
                <a:moveTo>
                  <a:pt x="0" y="0"/>
                </a:moveTo>
                <a:lnTo>
                  <a:pt x="847275" y="0"/>
                </a:lnTo>
                <a:lnTo>
                  <a:pt x="847275" y="1078706"/>
                </a:lnTo>
                <a:lnTo>
                  <a:pt x="0" y="1078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2071414" y="2721937"/>
            <a:ext cx="7459067" cy="375920"/>
          </a:xfrm>
          <a:prstGeom prst="rect">
            <a:avLst/>
          </a:prstGeom>
        </p:spPr>
        <p:txBody>
          <a:bodyPr anchor="t" rtlCol="false" tIns="0" lIns="0" bIns="0" rIns="0">
            <a:spAutoFit/>
          </a:bodyPr>
          <a:lstStyle/>
          <a:p>
            <a:pPr algn="l">
              <a:lnSpc>
                <a:spcPts val="2799"/>
              </a:lnSpc>
            </a:pPr>
            <a:r>
              <a:rPr lang="en-US" sz="2799" b="true">
                <a:solidFill>
                  <a:srgbClr val="203162"/>
                </a:solidFill>
                <a:latin typeface="Quicksand Bold"/>
                <a:ea typeface="Quicksand Bold"/>
                <a:cs typeface="Quicksand Bold"/>
                <a:sym typeface="Quicksand Bold"/>
              </a:rPr>
              <a:t>Feature Transformation</a:t>
            </a:r>
          </a:p>
        </p:txBody>
      </p:sp>
      <p:grpSp>
        <p:nvGrpSpPr>
          <p:cNvPr name="Group 19" id="19"/>
          <p:cNvGrpSpPr/>
          <p:nvPr/>
        </p:nvGrpSpPr>
        <p:grpSpPr>
          <a:xfrm rot="0">
            <a:off x="1028700" y="4395713"/>
            <a:ext cx="656710" cy="618610"/>
            <a:chOff x="0" y="0"/>
            <a:chExt cx="862860" cy="812800"/>
          </a:xfrm>
        </p:grpSpPr>
        <p:sp>
          <p:nvSpPr>
            <p:cNvPr name="Freeform 20" id="20"/>
            <p:cNvSpPr/>
            <p:nvPr/>
          </p:nvSpPr>
          <p:spPr>
            <a:xfrm flipH="false" flipV="false" rot="0">
              <a:off x="0" y="0"/>
              <a:ext cx="862860" cy="812800"/>
            </a:xfrm>
            <a:custGeom>
              <a:avLst/>
              <a:gdLst/>
              <a:ahLst/>
              <a:cxnLst/>
              <a:rect r="r" b="b" t="t" l="l"/>
              <a:pathLst>
                <a:path h="812800" w="862860">
                  <a:moveTo>
                    <a:pt x="431430" y="0"/>
                  </a:moveTo>
                  <a:cubicBezTo>
                    <a:pt x="193158" y="0"/>
                    <a:pt x="0" y="181951"/>
                    <a:pt x="0" y="406400"/>
                  </a:cubicBezTo>
                  <a:cubicBezTo>
                    <a:pt x="0" y="630849"/>
                    <a:pt x="193158" y="812800"/>
                    <a:pt x="431430" y="812800"/>
                  </a:cubicBezTo>
                  <a:cubicBezTo>
                    <a:pt x="669702" y="812800"/>
                    <a:pt x="862860" y="630849"/>
                    <a:pt x="862860" y="406400"/>
                  </a:cubicBezTo>
                  <a:cubicBezTo>
                    <a:pt x="862860" y="181951"/>
                    <a:pt x="669702" y="0"/>
                    <a:pt x="431430" y="0"/>
                  </a:cubicBezTo>
                  <a:close/>
                </a:path>
              </a:pathLst>
            </a:custGeom>
            <a:solidFill>
              <a:srgbClr val="203162"/>
            </a:solidFill>
          </p:spPr>
        </p:sp>
        <p:sp>
          <p:nvSpPr>
            <p:cNvPr name="TextBox 21" id="21"/>
            <p:cNvSpPr txBox="true"/>
            <p:nvPr/>
          </p:nvSpPr>
          <p:spPr>
            <a:xfrm>
              <a:off x="80893" y="28575"/>
              <a:ext cx="701074" cy="708025"/>
            </a:xfrm>
            <a:prstGeom prst="rect">
              <a:avLst/>
            </a:prstGeom>
          </p:spPr>
          <p:txBody>
            <a:bodyPr anchor="ctr" rtlCol="false" tIns="0" lIns="0" bIns="0" rIns="0"/>
            <a:lstStyle/>
            <a:p>
              <a:pPr algn="ctr">
                <a:lnSpc>
                  <a:spcPts val="3079"/>
                </a:lnSpc>
              </a:pPr>
              <a:r>
                <a:rPr lang="en-US" b="true" sz="2199">
                  <a:solidFill>
                    <a:srgbClr val="FFFFFF"/>
                  </a:solidFill>
                  <a:latin typeface="Quicksand Bold"/>
                  <a:ea typeface="Quicksand Bold"/>
                  <a:cs typeface="Quicksand Bold"/>
                  <a:sym typeface="Quicksand Bold"/>
                </a:rPr>
                <a:t>6.</a:t>
              </a:r>
            </a:p>
          </p:txBody>
        </p:sp>
      </p:grpSp>
      <p:sp>
        <p:nvSpPr>
          <p:cNvPr name="TextBox 22" id="22"/>
          <p:cNvSpPr txBox="true"/>
          <p:nvPr/>
        </p:nvSpPr>
        <p:spPr>
          <a:xfrm rot="0">
            <a:off x="2071414" y="4540871"/>
            <a:ext cx="7459067" cy="375920"/>
          </a:xfrm>
          <a:prstGeom prst="rect">
            <a:avLst/>
          </a:prstGeom>
        </p:spPr>
        <p:txBody>
          <a:bodyPr anchor="t" rtlCol="false" tIns="0" lIns="0" bIns="0" rIns="0">
            <a:spAutoFit/>
          </a:bodyPr>
          <a:lstStyle/>
          <a:p>
            <a:pPr algn="l">
              <a:lnSpc>
                <a:spcPts val="2799"/>
              </a:lnSpc>
            </a:pPr>
            <a:r>
              <a:rPr lang="en-US" sz="2799" b="true">
                <a:solidFill>
                  <a:srgbClr val="203162"/>
                </a:solidFill>
                <a:latin typeface="Quicksand Bold"/>
                <a:ea typeface="Quicksand Bold"/>
                <a:cs typeface="Quicksand Bold"/>
                <a:sym typeface="Quicksand Bold"/>
              </a:rPr>
              <a:t>Feature Encoding &amp; Engineering</a:t>
            </a:r>
          </a:p>
        </p:txBody>
      </p:sp>
      <p:sp>
        <p:nvSpPr>
          <p:cNvPr name="TextBox 23" id="23"/>
          <p:cNvSpPr txBox="true"/>
          <p:nvPr/>
        </p:nvSpPr>
        <p:spPr>
          <a:xfrm rot="0">
            <a:off x="1918456" y="3383607"/>
            <a:ext cx="11848397" cy="773982"/>
          </a:xfrm>
          <a:prstGeom prst="rect">
            <a:avLst/>
          </a:prstGeom>
        </p:spPr>
        <p:txBody>
          <a:bodyPr anchor="t" rtlCol="false" tIns="0" lIns="0" bIns="0" rIns="0">
            <a:spAutoFit/>
          </a:bodyPr>
          <a:lstStyle/>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Applying the Yeo-Johnson method.</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Applying Standardization.</a:t>
            </a:r>
          </a:p>
        </p:txBody>
      </p:sp>
      <p:sp>
        <p:nvSpPr>
          <p:cNvPr name="TextBox 24" id="24"/>
          <p:cNvSpPr txBox="true"/>
          <p:nvPr/>
        </p:nvSpPr>
        <p:spPr>
          <a:xfrm rot="0">
            <a:off x="1918456" y="5173965"/>
            <a:ext cx="11848397" cy="2374182"/>
          </a:xfrm>
          <a:prstGeom prst="rect">
            <a:avLst/>
          </a:prstGeom>
        </p:spPr>
        <p:txBody>
          <a:bodyPr anchor="t" rtlCol="false" tIns="0" lIns="0" bIns="0" rIns="0">
            <a:spAutoFit/>
          </a:bodyPr>
          <a:lstStyle/>
          <a:p>
            <a:pPr algn="l"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Applying label encoding for distinct and ordinal value.</a:t>
            </a:r>
          </a:p>
          <a:p>
            <a:pPr algn="l"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Application_{train | test}: DEBT_TO_INCOME, ANNUITY_TO_INCOME, AGE, NUM_DOCUMENTS.</a:t>
            </a:r>
          </a:p>
          <a:p>
            <a:pPr algn="l"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Bureau &amp; Bureau Balance: DAYS_DURATION_CREDIT.</a:t>
            </a:r>
          </a:p>
          <a:p>
            <a:pPr algn="l"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Installment: DAYS_LATE, FLAG_LATE_PAYMENT, FLAG_UNDERPAYMENT.</a:t>
            </a:r>
          </a:p>
          <a:p>
            <a:pPr algn="l"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Credit Card Balance: LIMIT_RATIO, TOTAL_DRAWINGS, TOTAL_DRAWINGS_COUNT.</a:t>
            </a:r>
          </a:p>
          <a:p>
            <a:pPr algn="l"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Pos Cash Balance: PAYMENT_PROGRESS_RATIO, REMAINING_PAYMENT.</a:t>
            </a:r>
          </a:p>
        </p:txBody>
      </p:sp>
      <p:grpSp>
        <p:nvGrpSpPr>
          <p:cNvPr name="Group 25" id="25"/>
          <p:cNvGrpSpPr/>
          <p:nvPr/>
        </p:nvGrpSpPr>
        <p:grpSpPr>
          <a:xfrm rot="0">
            <a:off x="15290838" y="9258300"/>
            <a:ext cx="2150490" cy="498494"/>
            <a:chOff x="0" y="0"/>
            <a:chExt cx="2867320" cy="664659"/>
          </a:xfrm>
        </p:grpSpPr>
        <p:sp>
          <p:nvSpPr>
            <p:cNvPr name="TextBox 26" id="26"/>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9741" y="0"/>
            <a:ext cx="4255523" cy="10287000"/>
            <a:chOff x="0" y="0"/>
            <a:chExt cx="1120796" cy="2709333"/>
          </a:xfrm>
        </p:grpSpPr>
        <p:sp>
          <p:nvSpPr>
            <p:cNvPr name="Freeform 3" id="3"/>
            <p:cNvSpPr/>
            <p:nvPr/>
          </p:nvSpPr>
          <p:spPr>
            <a:xfrm flipH="false" flipV="false" rot="0">
              <a:off x="0" y="0"/>
              <a:ext cx="1120796" cy="2709333"/>
            </a:xfrm>
            <a:custGeom>
              <a:avLst/>
              <a:gdLst/>
              <a:ahLst/>
              <a:cxnLst/>
              <a:rect r="r" b="b" t="t" l="l"/>
              <a:pathLst>
                <a:path h="2709333" w="1120796">
                  <a:moveTo>
                    <a:pt x="0" y="0"/>
                  </a:moveTo>
                  <a:lnTo>
                    <a:pt x="1120796" y="0"/>
                  </a:lnTo>
                  <a:lnTo>
                    <a:pt x="1120796" y="2709333"/>
                  </a:lnTo>
                  <a:lnTo>
                    <a:pt x="0" y="2709333"/>
                  </a:lnTo>
                  <a:close/>
                </a:path>
              </a:pathLst>
            </a:custGeom>
            <a:solidFill>
              <a:srgbClr val="203162"/>
            </a:solidFill>
          </p:spPr>
        </p:sp>
        <p:sp>
          <p:nvSpPr>
            <p:cNvPr name="TextBox 4" id="4"/>
            <p:cNvSpPr txBox="true"/>
            <p:nvPr/>
          </p:nvSpPr>
          <p:spPr>
            <a:xfrm>
              <a:off x="0" y="38100"/>
              <a:ext cx="1120796" cy="2671233"/>
            </a:xfrm>
            <a:prstGeom prst="rect">
              <a:avLst/>
            </a:prstGeom>
          </p:spPr>
          <p:txBody>
            <a:bodyPr anchor="ctr" rtlCol="false" tIns="50800" lIns="50800" bIns="50800" rIns="50800"/>
            <a:lstStyle/>
            <a:p>
              <a:pPr algn="ctr">
                <a:lnSpc>
                  <a:spcPts val="2186"/>
                </a:lnSpc>
              </a:pPr>
            </a:p>
          </p:txBody>
        </p:sp>
      </p:grpSp>
      <p:sp>
        <p:nvSpPr>
          <p:cNvPr name="Freeform 5" id="5"/>
          <p:cNvSpPr/>
          <p:nvPr/>
        </p:nvSpPr>
        <p:spPr>
          <a:xfrm flipH="false" flipV="false" rot="5400000">
            <a:off x="14114480" y="746753"/>
            <a:ext cx="1962543" cy="1576576"/>
          </a:xfrm>
          <a:custGeom>
            <a:avLst/>
            <a:gdLst/>
            <a:ahLst/>
            <a:cxnLst/>
            <a:rect r="r" b="b" t="t" l="l"/>
            <a:pathLst>
              <a:path h="1576576" w="1962543">
                <a:moveTo>
                  <a:pt x="0" y="0"/>
                </a:moveTo>
                <a:lnTo>
                  <a:pt x="1962542" y="0"/>
                </a:lnTo>
                <a:lnTo>
                  <a:pt x="1962542" y="1576575"/>
                </a:lnTo>
                <a:lnTo>
                  <a:pt x="0" y="1576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884039" y="3870975"/>
            <a:ext cx="1557290" cy="15572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grpSp>
        <p:nvGrpSpPr>
          <p:cNvPr name="Group 9" id="9"/>
          <p:cNvGrpSpPr/>
          <p:nvPr/>
        </p:nvGrpSpPr>
        <p:grpSpPr>
          <a:xfrm rot="0">
            <a:off x="15884039" y="2313685"/>
            <a:ext cx="1557290" cy="1557290"/>
            <a:chOff x="0" y="0"/>
            <a:chExt cx="410150" cy="410150"/>
          </a:xfrm>
        </p:grpSpPr>
        <p:sp>
          <p:nvSpPr>
            <p:cNvPr name="Freeform 10" id="10"/>
            <p:cNvSpPr/>
            <p:nvPr/>
          </p:nvSpPr>
          <p:spPr>
            <a:xfrm flipH="false" flipV="false" rot="0">
              <a:off x="0" y="0"/>
              <a:ext cx="410150" cy="410150"/>
            </a:xfrm>
            <a:custGeom>
              <a:avLst/>
              <a:gdLst/>
              <a:ahLst/>
              <a:cxnLst/>
              <a:rect r="r" b="b" t="t" l="l"/>
              <a:pathLst>
                <a:path h="410150" w="410150">
                  <a:moveTo>
                    <a:pt x="0" y="0"/>
                  </a:moveTo>
                  <a:lnTo>
                    <a:pt x="410150" y="0"/>
                  </a:lnTo>
                  <a:lnTo>
                    <a:pt x="410150" y="410150"/>
                  </a:lnTo>
                  <a:lnTo>
                    <a:pt x="0" y="410150"/>
                  </a:lnTo>
                  <a:close/>
                </a:path>
              </a:pathLst>
            </a:custGeom>
            <a:solidFill>
              <a:srgbClr val="203162"/>
            </a:solidFill>
          </p:spPr>
        </p:sp>
        <p:sp>
          <p:nvSpPr>
            <p:cNvPr name="TextBox 11" id="11"/>
            <p:cNvSpPr txBox="true"/>
            <p:nvPr/>
          </p:nvSpPr>
          <p:spPr>
            <a:xfrm>
              <a:off x="0" y="38100"/>
              <a:ext cx="410150" cy="372050"/>
            </a:xfrm>
            <a:prstGeom prst="rect">
              <a:avLst/>
            </a:prstGeom>
          </p:spPr>
          <p:txBody>
            <a:bodyPr anchor="ctr" rtlCol="false" tIns="50800" lIns="50800" bIns="50800" rIns="50800"/>
            <a:lstStyle/>
            <a:p>
              <a:pPr algn="ctr">
                <a:lnSpc>
                  <a:spcPts val="2186"/>
                </a:lnSpc>
              </a:pPr>
            </a:p>
          </p:txBody>
        </p:sp>
      </p:grpSp>
      <p:sp>
        <p:nvSpPr>
          <p:cNvPr name="Freeform 12" id="12"/>
          <p:cNvSpPr/>
          <p:nvPr/>
        </p:nvSpPr>
        <p:spPr>
          <a:xfrm flipH="false" flipV="false" rot="0">
            <a:off x="16239046" y="2552977"/>
            <a:ext cx="847275" cy="1078707"/>
          </a:xfrm>
          <a:custGeom>
            <a:avLst/>
            <a:gdLst/>
            <a:ahLst/>
            <a:cxnLst/>
            <a:rect r="r" b="b" t="t" l="l"/>
            <a:pathLst>
              <a:path h="1078707" w="847275">
                <a:moveTo>
                  <a:pt x="0" y="0"/>
                </a:moveTo>
                <a:lnTo>
                  <a:pt x="847275" y="0"/>
                </a:lnTo>
                <a:lnTo>
                  <a:pt x="847275" y="1078706"/>
                </a:lnTo>
                <a:lnTo>
                  <a:pt x="0" y="1078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28700" y="2578221"/>
            <a:ext cx="656710" cy="618610"/>
            <a:chOff x="0" y="0"/>
            <a:chExt cx="862860" cy="812800"/>
          </a:xfrm>
        </p:grpSpPr>
        <p:sp>
          <p:nvSpPr>
            <p:cNvPr name="Freeform 14" id="14"/>
            <p:cNvSpPr/>
            <p:nvPr/>
          </p:nvSpPr>
          <p:spPr>
            <a:xfrm flipH="false" flipV="false" rot="0">
              <a:off x="0" y="0"/>
              <a:ext cx="862860" cy="812800"/>
            </a:xfrm>
            <a:custGeom>
              <a:avLst/>
              <a:gdLst/>
              <a:ahLst/>
              <a:cxnLst/>
              <a:rect r="r" b="b" t="t" l="l"/>
              <a:pathLst>
                <a:path h="812800" w="862860">
                  <a:moveTo>
                    <a:pt x="431430" y="0"/>
                  </a:moveTo>
                  <a:cubicBezTo>
                    <a:pt x="193158" y="0"/>
                    <a:pt x="0" y="181951"/>
                    <a:pt x="0" y="406400"/>
                  </a:cubicBezTo>
                  <a:cubicBezTo>
                    <a:pt x="0" y="630849"/>
                    <a:pt x="193158" y="812800"/>
                    <a:pt x="431430" y="812800"/>
                  </a:cubicBezTo>
                  <a:cubicBezTo>
                    <a:pt x="669702" y="812800"/>
                    <a:pt x="862860" y="630849"/>
                    <a:pt x="862860" y="406400"/>
                  </a:cubicBezTo>
                  <a:cubicBezTo>
                    <a:pt x="862860" y="181951"/>
                    <a:pt x="669702" y="0"/>
                    <a:pt x="431430" y="0"/>
                  </a:cubicBezTo>
                  <a:close/>
                </a:path>
              </a:pathLst>
            </a:custGeom>
            <a:solidFill>
              <a:srgbClr val="203162"/>
            </a:solidFill>
          </p:spPr>
        </p:sp>
        <p:sp>
          <p:nvSpPr>
            <p:cNvPr name="TextBox 15" id="15"/>
            <p:cNvSpPr txBox="true"/>
            <p:nvPr/>
          </p:nvSpPr>
          <p:spPr>
            <a:xfrm>
              <a:off x="80893" y="28575"/>
              <a:ext cx="701074" cy="708025"/>
            </a:xfrm>
            <a:prstGeom prst="rect">
              <a:avLst/>
            </a:prstGeom>
          </p:spPr>
          <p:txBody>
            <a:bodyPr anchor="ctr" rtlCol="false" tIns="0" lIns="0" bIns="0" rIns="0"/>
            <a:lstStyle/>
            <a:p>
              <a:pPr algn="ctr">
                <a:lnSpc>
                  <a:spcPts val="3079"/>
                </a:lnSpc>
              </a:pPr>
              <a:r>
                <a:rPr lang="en-US" b="true" sz="2199">
                  <a:solidFill>
                    <a:srgbClr val="FFFFFF"/>
                  </a:solidFill>
                  <a:latin typeface="Quicksand Bold"/>
                  <a:ea typeface="Quicksand Bold"/>
                  <a:cs typeface="Quicksand Bold"/>
                  <a:sym typeface="Quicksand Bold"/>
                </a:rPr>
                <a:t>8.</a:t>
              </a:r>
            </a:p>
          </p:txBody>
        </p:sp>
      </p:grpSp>
      <p:grpSp>
        <p:nvGrpSpPr>
          <p:cNvPr name="Group 16" id="16"/>
          <p:cNvGrpSpPr/>
          <p:nvPr/>
        </p:nvGrpSpPr>
        <p:grpSpPr>
          <a:xfrm rot="0">
            <a:off x="1028700" y="6434002"/>
            <a:ext cx="656710" cy="618610"/>
            <a:chOff x="0" y="0"/>
            <a:chExt cx="862860" cy="812800"/>
          </a:xfrm>
        </p:grpSpPr>
        <p:sp>
          <p:nvSpPr>
            <p:cNvPr name="Freeform 17" id="17"/>
            <p:cNvSpPr/>
            <p:nvPr/>
          </p:nvSpPr>
          <p:spPr>
            <a:xfrm flipH="false" flipV="false" rot="0">
              <a:off x="0" y="0"/>
              <a:ext cx="862860" cy="812800"/>
            </a:xfrm>
            <a:custGeom>
              <a:avLst/>
              <a:gdLst/>
              <a:ahLst/>
              <a:cxnLst/>
              <a:rect r="r" b="b" t="t" l="l"/>
              <a:pathLst>
                <a:path h="812800" w="862860">
                  <a:moveTo>
                    <a:pt x="431430" y="0"/>
                  </a:moveTo>
                  <a:cubicBezTo>
                    <a:pt x="193158" y="0"/>
                    <a:pt x="0" y="181951"/>
                    <a:pt x="0" y="406400"/>
                  </a:cubicBezTo>
                  <a:cubicBezTo>
                    <a:pt x="0" y="630849"/>
                    <a:pt x="193158" y="812800"/>
                    <a:pt x="431430" y="812800"/>
                  </a:cubicBezTo>
                  <a:cubicBezTo>
                    <a:pt x="669702" y="812800"/>
                    <a:pt x="862860" y="630849"/>
                    <a:pt x="862860" y="406400"/>
                  </a:cubicBezTo>
                  <a:cubicBezTo>
                    <a:pt x="862860" y="181951"/>
                    <a:pt x="669702" y="0"/>
                    <a:pt x="431430" y="0"/>
                  </a:cubicBezTo>
                  <a:close/>
                </a:path>
              </a:pathLst>
            </a:custGeom>
            <a:solidFill>
              <a:srgbClr val="203162"/>
            </a:solidFill>
          </p:spPr>
        </p:sp>
        <p:sp>
          <p:nvSpPr>
            <p:cNvPr name="TextBox 18" id="18"/>
            <p:cNvSpPr txBox="true"/>
            <p:nvPr/>
          </p:nvSpPr>
          <p:spPr>
            <a:xfrm>
              <a:off x="80893" y="28575"/>
              <a:ext cx="701074" cy="708025"/>
            </a:xfrm>
            <a:prstGeom prst="rect">
              <a:avLst/>
            </a:prstGeom>
          </p:spPr>
          <p:txBody>
            <a:bodyPr anchor="ctr" rtlCol="false" tIns="0" lIns="0" bIns="0" rIns="0"/>
            <a:lstStyle/>
            <a:p>
              <a:pPr algn="ctr">
                <a:lnSpc>
                  <a:spcPts val="3079"/>
                </a:lnSpc>
              </a:pPr>
              <a:r>
                <a:rPr lang="en-US" b="true" sz="2199">
                  <a:solidFill>
                    <a:srgbClr val="FFFFFF"/>
                  </a:solidFill>
                  <a:latin typeface="Quicksand Bold"/>
                  <a:ea typeface="Quicksand Bold"/>
                  <a:cs typeface="Quicksand Bold"/>
                  <a:sym typeface="Quicksand Bold"/>
                </a:rPr>
                <a:t>9.</a:t>
              </a:r>
            </a:p>
          </p:txBody>
        </p:sp>
      </p:grpSp>
      <p:sp>
        <p:nvSpPr>
          <p:cNvPr name="Freeform 19" id="19"/>
          <p:cNvSpPr/>
          <p:nvPr/>
        </p:nvSpPr>
        <p:spPr>
          <a:xfrm flipH="false" flipV="false" rot="0">
            <a:off x="8185968" y="3196831"/>
            <a:ext cx="4968239" cy="1943594"/>
          </a:xfrm>
          <a:custGeom>
            <a:avLst/>
            <a:gdLst/>
            <a:ahLst/>
            <a:cxnLst/>
            <a:rect r="r" b="b" t="t" l="l"/>
            <a:pathLst>
              <a:path h="1943594" w="4968239">
                <a:moveTo>
                  <a:pt x="0" y="0"/>
                </a:moveTo>
                <a:lnTo>
                  <a:pt x="4968239" y="0"/>
                </a:lnTo>
                <a:lnTo>
                  <a:pt x="4968239" y="1943593"/>
                </a:lnTo>
                <a:lnTo>
                  <a:pt x="0" y="1943593"/>
                </a:lnTo>
                <a:lnTo>
                  <a:pt x="0" y="0"/>
                </a:lnTo>
                <a:close/>
              </a:path>
            </a:pathLst>
          </a:custGeom>
          <a:blipFill>
            <a:blip r:embed="rId6"/>
            <a:stretch>
              <a:fillRect l="0" t="0" r="0" b="0"/>
            </a:stretch>
          </a:blipFill>
        </p:spPr>
      </p:sp>
      <p:sp>
        <p:nvSpPr>
          <p:cNvPr name="Freeform 20" id="20"/>
          <p:cNvSpPr/>
          <p:nvPr/>
        </p:nvSpPr>
        <p:spPr>
          <a:xfrm flipH="false" flipV="false" rot="0">
            <a:off x="8316035" y="6851807"/>
            <a:ext cx="4514320" cy="1840660"/>
          </a:xfrm>
          <a:custGeom>
            <a:avLst/>
            <a:gdLst/>
            <a:ahLst/>
            <a:cxnLst/>
            <a:rect r="r" b="b" t="t" l="l"/>
            <a:pathLst>
              <a:path h="1840660" w="4514320">
                <a:moveTo>
                  <a:pt x="0" y="0"/>
                </a:moveTo>
                <a:lnTo>
                  <a:pt x="4514320" y="0"/>
                </a:lnTo>
                <a:lnTo>
                  <a:pt x="4514320" y="1840660"/>
                </a:lnTo>
                <a:lnTo>
                  <a:pt x="0" y="1840660"/>
                </a:lnTo>
                <a:lnTo>
                  <a:pt x="0" y="0"/>
                </a:lnTo>
                <a:close/>
              </a:path>
            </a:pathLst>
          </a:custGeom>
          <a:blipFill>
            <a:blip r:embed="rId7"/>
            <a:stretch>
              <a:fillRect l="0" t="0" r="0" b="0"/>
            </a:stretch>
          </a:blipFill>
        </p:spPr>
      </p:sp>
      <p:sp>
        <p:nvSpPr>
          <p:cNvPr name="TextBox 21" id="21"/>
          <p:cNvSpPr txBox="true"/>
          <p:nvPr/>
        </p:nvSpPr>
        <p:spPr>
          <a:xfrm rot="0">
            <a:off x="1028700" y="266700"/>
            <a:ext cx="9544495" cy="1314450"/>
          </a:xfrm>
          <a:prstGeom prst="rect">
            <a:avLst/>
          </a:prstGeom>
        </p:spPr>
        <p:txBody>
          <a:bodyPr anchor="t" rtlCol="false" tIns="0" lIns="0" bIns="0" rIns="0">
            <a:spAutoFit/>
          </a:bodyPr>
          <a:lstStyle/>
          <a:p>
            <a:pPr algn="l">
              <a:lnSpc>
                <a:spcPts val="8769"/>
              </a:lnSpc>
            </a:pPr>
            <a:r>
              <a:rPr lang="en-US" sz="7307" b="true">
                <a:solidFill>
                  <a:srgbClr val="203162"/>
                </a:solidFill>
                <a:latin typeface="Agrandir Bold"/>
                <a:ea typeface="Agrandir Bold"/>
                <a:cs typeface="Agrandir Bold"/>
                <a:sym typeface="Agrandir Bold"/>
              </a:rPr>
              <a:t>Data Preprocessing</a:t>
            </a:r>
          </a:p>
        </p:txBody>
      </p:sp>
      <p:sp>
        <p:nvSpPr>
          <p:cNvPr name="TextBox 22" id="22"/>
          <p:cNvSpPr txBox="true"/>
          <p:nvPr/>
        </p:nvSpPr>
        <p:spPr>
          <a:xfrm rot="0">
            <a:off x="1028700" y="1789810"/>
            <a:ext cx="9320499" cy="523875"/>
          </a:xfrm>
          <a:prstGeom prst="rect">
            <a:avLst/>
          </a:prstGeom>
        </p:spPr>
        <p:txBody>
          <a:bodyPr anchor="t" rtlCol="false" tIns="0" lIns="0" bIns="0" rIns="0">
            <a:spAutoFit/>
          </a:bodyPr>
          <a:lstStyle/>
          <a:p>
            <a:pPr algn="l">
              <a:lnSpc>
                <a:spcPts val="4147"/>
              </a:lnSpc>
            </a:pPr>
            <a:r>
              <a:rPr lang="en-US" sz="3456" b="true">
                <a:solidFill>
                  <a:srgbClr val="203162"/>
                </a:solidFill>
                <a:latin typeface="Quicksand Bold"/>
                <a:ea typeface="Quicksand Bold"/>
                <a:cs typeface="Quicksand Bold"/>
                <a:sym typeface="Quicksand Bold"/>
              </a:rPr>
              <a:t>How we cleaning the data</a:t>
            </a:r>
          </a:p>
        </p:txBody>
      </p:sp>
      <p:sp>
        <p:nvSpPr>
          <p:cNvPr name="TextBox 23" id="23"/>
          <p:cNvSpPr txBox="true"/>
          <p:nvPr/>
        </p:nvSpPr>
        <p:spPr>
          <a:xfrm rot="0">
            <a:off x="2165647" y="2723378"/>
            <a:ext cx="7459067" cy="375920"/>
          </a:xfrm>
          <a:prstGeom prst="rect">
            <a:avLst/>
          </a:prstGeom>
        </p:spPr>
        <p:txBody>
          <a:bodyPr anchor="t" rtlCol="false" tIns="0" lIns="0" bIns="0" rIns="0">
            <a:spAutoFit/>
          </a:bodyPr>
          <a:lstStyle/>
          <a:p>
            <a:pPr algn="just">
              <a:lnSpc>
                <a:spcPts val="2799"/>
              </a:lnSpc>
            </a:pPr>
            <a:r>
              <a:rPr lang="en-US" b="true" sz="2799">
                <a:solidFill>
                  <a:srgbClr val="203162"/>
                </a:solidFill>
                <a:latin typeface="Quicksand Bold"/>
                <a:ea typeface="Quicksand Bold"/>
                <a:cs typeface="Quicksand Bold"/>
                <a:sym typeface="Quicksand Bold"/>
              </a:rPr>
              <a:t>Train Test Split</a:t>
            </a:r>
          </a:p>
        </p:txBody>
      </p:sp>
      <p:sp>
        <p:nvSpPr>
          <p:cNvPr name="TextBox 24" id="24"/>
          <p:cNvSpPr txBox="true"/>
          <p:nvPr/>
        </p:nvSpPr>
        <p:spPr>
          <a:xfrm rot="0">
            <a:off x="2071414" y="6580602"/>
            <a:ext cx="7459067" cy="375920"/>
          </a:xfrm>
          <a:prstGeom prst="rect">
            <a:avLst/>
          </a:prstGeom>
        </p:spPr>
        <p:txBody>
          <a:bodyPr anchor="t" rtlCol="false" tIns="0" lIns="0" bIns="0" rIns="0">
            <a:spAutoFit/>
          </a:bodyPr>
          <a:lstStyle/>
          <a:p>
            <a:pPr algn="l">
              <a:lnSpc>
                <a:spcPts val="2799"/>
              </a:lnSpc>
            </a:pPr>
            <a:r>
              <a:rPr lang="en-US" sz="2799" b="true">
                <a:solidFill>
                  <a:srgbClr val="203162"/>
                </a:solidFill>
                <a:latin typeface="Quicksand Bold"/>
                <a:ea typeface="Quicksand Bold"/>
                <a:cs typeface="Quicksand Bold"/>
                <a:sym typeface="Quicksand Bold"/>
              </a:rPr>
              <a:t>Handling Imbalance Class</a:t>
            </a:r>
          </a:p>
        </p:txBody>
      </p:sp>
      <p:sp>
        <p:nvSpPr>
          <p:cNvPr name="TextBox 25" id="25"/>
          <p:cNvSpPr txBox="true"/>
          <p:nvPr/>
        </p:nvSpPr>
        <p:spPr>
          <a:xfrm rot="0">
            <a:off x="1918456" y="3383607"/>
            <a:ext cx="11848397" cy="2374182"/>
          </a:xfrm>
          <a:prstGeom prst="rect">
            <a:avLst/>
          </a:prstGeom>
        </p:spPr>
        <p:txBody>
          <a:bodyPr anchor="t" rtlCol="false" tIns="0" lIns="0" bIns="0" rIns="0">
            <a:spAutoFit/>
          </a:bodyPr>
          <a:lstStyle/>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Train test split on df_train.</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Test_size: 0.2 and random state: 42.</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y is label ‘’TARGET’’.</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Train test split into:</a:t>
            </a:r>
          </a:p>
          <a:p>
            <a:pPr algn="just">
              <a:lnSpc>
                <a:spcPts val="3163"/>
              </a:lnSpc>
            </a:pPr>
            <a:r>
              <a:rPr lang="en-US" sz="1965" b="true">
                <a:solidFill>
                  <a:srgbClr val="203162"/>
                </a:solidFill>
                <a:latin typeface="Quicksand Bold"/>
                <a:ea typeface="Quicksand Bold"/>
                <a:cs typeface="Quicksand Bold"/>
                <a:sym typeface="Quicksand Bold"/>
              </a:rPr>
              <a:t>      - X_train, X_val, y_train, y_val.</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X_test is for testing the choosen model.</a:t>
            </a:r>
          </a:p>
        </p:txBody>
      </p:sp>
      <p:sp>
        <p:nvSpPr>
          <p:cNvPr name="TextBox 26" id="26"/>
          <p:cNvSpPr txBox="true"/>
          <p:nvPr/>
        </p:nvSpPr>
        <p:spPr>
          <a:xfrm rot="0">
            <a:off x="1824223" y="7337521"/>
            <a:ext cx="11848397" cy="773982"/>
          </a:xfrm>
          <a:prstGeom prst="rect">
            <a:avLst/>
          </a:prstGeom>
        </p:spPr>
        <p:txBody>
          <a:bodyPr anchor="t" rtlCol="false" tIns="0" lIns="0" bIns="0" rIns="0">
            <a:spAutoFit/>
          </a:bodyPr>
          <a:lstStyle/>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Handling imbalance class using </a:t>
            </a:r>
          </a:p>
          <a:p>
            <a:pPr algn="just">
              <a:lnSpc>
                <a:spcPts val="3163"/>
              </a:lnSpc>
            </a:pPr>
            <a:r>
              <a:rPr lang="en-US" b="true" sz="1965">
                <a:solidFill>
                  <a:srgbClr val="203162"/>
                </a:solidFill>
                <a:latin typeface="Quicksand Bold"/>
                <a:ea typeface="Quicksand Bold"/>
                <a:cs typeface="Quicksand Bold"/>
                <a:sym typeface="Quicksand Bold"/>
              </a:rPr>
              <a:t>      “Synthetic Minority Over-sampling Technique”</a:t>
            </a:r>
          </a:p>
        </p:txBody>
      </p:sp>
      <p:sp>
        <p:nvSpPr>
          <p:cNvPr name="TextBox 27" id="27"/>
          <p:cNvSpPr txBox="true"/>
          <p:nvPr/>
        </p:nvSpPr>
        <p:spPr>
          <a:xfrm rot="0">
            <a:off x="8575823" y="5210927"/>
            <a:ext cx="4188530" cy="265048"/>
          </a:xfrm>
          <a:prstGeom prst="rect">
            <a:avLst/>
          </a:prstGeom>
        </p:spPr>
        <p:txBody>
          <a:bodyPr anchor="t" rtlCol="false" tIns="0" lIns="0" bIns="0" rIns="0">
            <a:spAutoFit/>
          </a:bodyPr>
          <a:lstStyle/>
          <a:p>
            <a:pPr algn="ctr">
              <a:lnSpc>
                <a:spcPts val="2191"/>
              </a:lnSpc>
            </a:pPr>
            <a:r>
              <a:rPr lang="en-US" b="true" sz="1565">
                <a:solidFill>
                  <a:srgbClr val="203162"/>
                </a:solidFill>
                <a:latin typeface="Quicksand Bold"/>
                <a:ea typeface="Quicksand Bold"/>
                <a:cs typeface="Quicksand Bold"/>
                <a:sym typeface="Quicksand Bold"/>
              </a:rPr>
              <a:t>Image 1.4 - Variable train, val, and test</a:t>
            </a:r>
          </a:p>
        </p:txBody>
      </p:sp>
      <p:sp>
        <p:nvSpPr>
          <p:cNvPr name="TextBox 28" id="28"/>
          <p:cNvSpPr txBox="true"/>
          <p:nvPr/>
        </p:nvSpPr>
        <p:spPr>
          <a:xfrm rot="0">
            <a:off x="8641825" y="8759142"/>
            <a:ext cx="4188530" cy="265048"/>
          </a:xfrm>
          <a:prstGeom prst="rect">
            <a:avLst/>
          </a:prstGeom>
        </p:spPr>
        <p:txBody>
          <a:bodyPr anchor="t" rtlCol="false" tIns="0" lIns="0" bIns="0" rIns="0">
            <a:spAutoFit/>
          </a:bodyPr>
          <a:lstStyle/>
          <a:p>
            <a:pPr algn="ctr">
              <a:lnSpc>
                <a:spcPts val="2191"/>
              </a:lnSpc>
            </a:pPr>
            <a:r>
              <a:rPr lang="en-US" b="true" sz="1565">
                <a:solidFill>
                  <a:srgbClr val="203162"/>
                </a:solidFill>
                <a:latin typeface="Quicksand Bold"/>
                <a:ea typeface="Quicksand Bold"/>
                <a:cs typeface="Quicksand Bold"/>
                <a:sym typeface="Quicksand Bold"/>
              </a:rPr>
              <a:t>Image 1.5 - Imbalance Class of “TARGET”</a:t>
            </a:r>
          </a:p>
        </p:txBody>
      </p:sp>
      <p:grpSp>
        <p:nvGrpSpPr>
          <p:cNvPr name="Group 29" id="29"/>
          <p:cNvGrpSpPr/>
          <p:nvPr/>
        </p:nvGrpSpPr>
        <p:grpSpPr>
          <a:xfrm rot="0">
            <a:off x="15290838" y="9258300"/>
            <a:ext cx="2150490" cy="498494"/>
            <a:chOff x="0" y="0"/>
            <a:chExt cx="2867320" cy="664659"/>
          </a:xfrm>
        </p:grpSpPr>
        <p:sp>
          <p:nvSpPr>
            <p:cNvPr name="TextBox 30" id="30"/>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9741" y="0"/>
            <a:ext cx="4255523" cy="10287000"/>
            <a:chOff x="0" y="0"/>
            <a:chExt cx="1120796" cy="2709333"/>
          </a:xfrm>
        </p:grpSpPr>
        <p:sp>
          <p:nvSpPr>
            <p:cNvPr name="Freeform 3" id="3"/>
            <p:cNvSpPr/>
            <p:nvPr/>
          </p:nvSpPr>
          <p:spPr>
            <a:xfrm flipH="false" flipV="false" rot="0">
              <a:off x="0" y="0"/>
              <a:ext cx="1120796" cy="2709333"/>
            </a:xfrm>
            <a:custGeom>
              <a:avLst/>
              <a:gdLst/>
              <a:ahLst/>
              <a:cxnLst/>
              <a:rect r="r" b="b" t="t" l="l"/>
              <a:pathLst>
                <a:path h="2709333" w="1120796">
                  <a:moveTo>
                    <a:pt x="0" y="0"/>
                  </a:moveTo>
                  <a:lnTo>
                    <a:pt x="1120796" y="0"/>
                  </a:lnTo>
                  <a:lnTo>
                    <a:pt x="1120796" y="2709333"/>
                  </a:lnTo>
                  <a:lnTo>
                    <a:pt x="0" y="2709333"/>
                  </a:lnTo>
                  <a:close/>
                </a:path>
              </a:pathLst>
            </a:custGeom>
            <a:solidFill>
              <a:srgbClr val="203162"/>
            </a:solidFill>
          </p:spPr>
        </p:sp>
        <p:sp>
          <p:nvSpPr>
            <p:cNvPr name="TextBox 4" id="4"/>
            <p:cNvSpPr txBox="true"/>
            <p:nvPr/>
          </p:nvSpPr>
          <p:spPr>
            <a:xfrm>
              <a:off x="0" y="38100"/>
              <a:ext cx="1120796" cy="2671233"/>
            </a:xfrm>
            <a:prstGeom prst="rect">
              <a:avLst/>
            </a:prstGeom>
          </p:spPr>
          <p:txBody>
            <a:bodyPr anchor="ctr" rtlCol="false" tIns="50800" lIns="50800" bIns="50800" rIns="50800"/>
            <a:lstStyle/>
            <a:p>
              <a:pPr algn="ctr">
                <a:lnSpc>
                  <a:spcPts val="2186"/>
                </a:lnSpc>
              </a:pPr>
            </a:p>
          </p:txBody>
        </p:sp>
      </p:grpSp>
      <p:sp>
        <p:nvSpPr>
          <p:cNvPr name="Freeform 5" id="5"/>
          <p:cNvSpPr/>
          <p:nvPr/>
        </p:nvSpPr>
        <p:spPr>
          <a:xfrm flipH="false" flipV="false" rot="5400000">
            <a:off x="14114480" y="746753"/>
            <a:ext cx="1962543" cy="1576576"/>
          </a:xfrm>
          <a:custGeom>
            <a:avLst/>
            <a:gdLst/>
            <a:ahLst/>
            <a:cxnLst/>
            <a:rect r="r" b="b" t="t" l="l"/>
            <a:pathLst>
              <a:path h="1576576" w="1962543">
                <a:moveTo>
                  <a:pt x="0" y="0"/>
                </a:moveTo>
                <a:lnTo>
                  <a:pt x="1962542" y="0"/>
                </a:lnTo>
                <a:lnTo>
                  <a:pt x="1962542" y="1576575"/>
                </a:lnTo>
                <a:lnTo>
                  <a:pt x="0" y="15765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884039" y="3870975"/>
            <a:ext cx="1557290" cy="15572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grpSp>
        <p:nvGrpSpPr>
          <p:cNvPr name="Group 9" id="9"/>
          <p:cNvGrpSpPr/>
          <p:nvPr/>
        </p:nvGrpSpPr>
        <p:grpSpPr>
          <a:xfrm rot="0">
            <a:off x="15884039" y="2313685"/>
            <a:ext cx="1557290" cy="1557290"/>
            <a:chOff x="0" y="0"/>
            <a:chExt cx="410150" cy="410150"/>
          </a:xfrm>
        </p:grpSpPr>
        <p:sp>
          <p:nvSpPr>
            <p:cNvPr name="Freeform 10" id="10"/>
            <p:cNvSpPr/>
            <p:nvPr/>
          </p:nvSpPr>
          <p:spPr>
            <a:xfrm flipH="false" flipV="false" rot="0">
              <a:off x="0" y="0"/>
              <a:ext cx="410150" cy="410150"/>
            </a:xfrm>
            <a:custGeom>
              <a:avLst/>
              <a:gdLst/>
              <a:ahLst/>
              <a:cxnLst/>
              <a:rect r="r" b="b" t="t" l="l"/>
              <a:pathLst>
                <a:path h="410150" w="410150">
                  <a:moveTo>
                    <a:pt x="0" y="0"/>
                  </a:moveTo>
                  <a:lnTo>
                    <a:pt x="410150" y="0"/>
                  </a:lnTo>
                  <a:lnTo>
                    <a:pt x="410150" y="410150"/>
                  </a:lnTo>
                  <a:lnTo>
                    <a:pt x="0" y="410150"/>
                  </a:lnTo>
                  <a:close/>
                </a:path>
              </a:pathLst>
            </a:custGeom>
            <a:solidFill>
              <a:srgbClr val="203162"/>
            </a:solidFill>
          </p:spPr>
        </p:sp>
        <p:sp>
          <p:nvSpPr>
            <p:cNvPr name="TextBox 11" id="11"/>
            <p:cNvSpPr txBox="true"/>
            <p:nvPr/>
          </p:nvSpPr>
          <p:spPr>
            <a:xfrm>
              <a:off x="0" y="38100"/>
              <a:ext cx="410150" cy="372050"/>
            </a:xfrm>
            <a:prstGeom prst="rect">
              <a:avLst/>
            </a:prstGeom>
          </p:spPr>
          <p:txBody>
            <a:bodyPr anchor="ctr" rtlCol="false" tIns="50800" lIns="50800" bIns="50800" rIns="50800"/>
            <a:lstStyle/>
            <a:p>
              <a:pPr algn="ctr">
                <a:lnSpc>
                  <a:spcPts val="2186"/>
                </a:lnSpc>
              </a:pPr>
            </a:p>
          </p:txBody>
        </p:sp>
      </p:grpSp>
      <p:sp>
        <p:nvSpPr>
          <p:cNvPr name="Freeform 12" id="12"/>
          <p:cNvSpPr/>
          <p:nvPr/>
        </p:nvSpPr>
        <p:spPr>
          <a:xfrm flipH="false" flipV="false" rot="0">
            <a:off x="16239046" y="2552977"/>
            <a:ext cx="847275" cy="1078707"/>
          </a:xfrm>
          <a:custGeom>
            <a:avLst/>
            <a:gdLst/>
            <a:ahLst/>
            <a:cxnLst/>
            <a:rect r="r" b="b" t="t" l="l"/>
            <a:pathLst>
              <a:path h="1078707" w="847275">
                <a:moveTo>
                  <a:pt x="0" y="0"/>
                </a:moveTo>
                <a:lnTo>
                  <a:pt x="847275" y="0"/>
                </a:lnTo>
                <a:lnTo>
                  <a:pt x="847275" y="1078706"/>
                </a:lnTo>
                <a:lnTo>
                  <a:pt x="0" y="1078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028700" y="2578221"/>
            <a:ext cx="656710" cy="618610"/>
            <a:chOff x="0" y="0"/>
            <a:chExt cx="862860" cy="812800"/>
          </a:xfrm>
        </p:grpSpPr>
        <p:sp>
          <p:nvSpPr>
            <p:cNvPr name="Freeform 14" id="14"/>
            <p:cNvSpPr/>
            <p:nvPr/>
          </p:nvSpPr>
          <p:spPr>
            <a:xfrm flipH="false" flipV="false" rot="0">
              <a:off x="0" y="0"/>
              <a:ext cx="862860" cy="812800"/>
            </a:xfrm>
            <a:custGeom>
              <a:avLst/>
              <a:gdLst/>
              <a:ahLst/>
              <a:cxnLst/>
              <a:rect r="r" b="b" t="t" l="l"/>
              <a:pathLst>
                <a:path h="812800" w="862860">
                  <a:moveTo>
                    <a:pt x="431430" y="0"/>
                  </a:moveTo>
                  <a:cubicBezTo>
                    <a:pt x="193158" y="0"/>
                    <a:pt x="0" y="181951"/>
                    <a:pt x="0" y="406400"/>
                  </a:cubicBezTo>
                  <a:cubicBezTo>
                    <a:pt x="0" y="630849"/>
                    <a:pt x="193158" y="812800"/>
                    <a:pt x="431430" y="812800"/>
                  </a:cubicBezTo>
                  <a:cubicBezTo>
                    <a:pt x="669702" y="812800"/>
                    <a:pt x="862860" y="630849"/>
                    <a:pt x="862860" y="406400"/>
                  </a:cubicBezTo>
                  <a:cubicBezTo>
                    <a:pt x="862860" y="181951"/>
                    <a:pt x="669702" y="0"/>
                    <a:pt x="431430" y="0"/>
                  </a:cubicBezTo>
                  <a:close/>
                </a:path>
              </a:pathLst>
            </a:custGeom>
            <a:solidFill>
              <a:srgbClr val="203162"/>
            </a:solidFill>
          </p:spPr>
        </p:sp>
        <p:sp>
          <p:nvSpPr>
            <p:cNvPr name="TextBox 15" id="15"/>
            <p:cNvSpPr txBox="true"/>
            <p:nvPr/>
          </p:nvSpPr>
          <p:spPr>
            <a:xfrm>
              <a:off x="80893" y="28575"/>
              <a:ext cx="701074" cy="708025"/>
            </a:xfrm>
            <a:prstGeom prst="rect">
              <a:avLst/>
            </a:prstGeom>
          </p:spPr>
          <p:txBody>
            <a:bodyPr anchor="ctr" rtlCol="false" tIns="0" lIns="0" bIns="0" rIns="0"/>
            <a:lstStyle/>
            <a:p>
              <a:pPr algn="ctr">
                <a:lnSpc>
                  <a:spcPts val="3079"/>
                </a:lnSpc>
              </a:pPr>
              <a:r>
                <a:rPr lang="en-US" b="true" sz="2199">
                  <a:solidFill>
                    <a:srgbClr val="FFFFFF"/>
                  </a:solidFill>
                  <a:latin typeface="Quicksand Bold"/>
                  <a:ea typeface="Quicksand Bold"/>
                  <a:cs typeface="Quicksand Bold"/>
                  <a:sym typeface="Quicksand Bold"/>
                </a:rPr>
                <a:t>8.</a:t>
              </a:r>
            </a:p>
          </p:txBody>
        </p:sp>
      </p:grpSp>
      <p:sp>
        <p:nvSpPr>
          <p:cNvPr name="Freeform 16" id="16"/>
          <p:cNvSpPr/>
          <p:nvPr/>
        </p:nvSpPr>
        <p:spPr>
          <a:xfrm flipH="false" flipV="false" rot="0">
            <a:off x="3366895" y="4767188"/>
            <a:ext cx="7365680" cy="4658793"/>
          </a:xfrm>
          <a:custGeom>
            <a:avLst/>
            <a:gdLst/>
            <a:ahLst/>
            <a:cxnLst/>
            <a:rect r="r" b="b" t="t" l="l"/>
            <a:pathLst>
              <a:path h="4658793" w="7365680">
                <a:moveTo>
                  <a:pt x="0" y="0"/>
                </a:moveTo>
                <a:lnTo>
                  <a:pt x="7365680" y="0"/>
                </a:lnTo>
                <a:lnTo>
                  <a:pt x="7365680" y="4658793"/>
                </a:lnTo>
                <a:lnTo>
                  <a:pt x="0" y="4658793"/>
                </a:lnTo>
                <a:lnTo>
                  <a:pt x="0" y="0"/>
                </a:lnTo>
                <a:close/>
              </a:path>
            </a:pathLst>
          </a:custGeom>
          <a:blipFill>
            <a:blip r:embed="rId6"/>
            <a:stretch>
              <a:fillRect l="0" t="0" r="0" b="0"/>
            </a:stretch>
          </a:blipFill>
        </p:spPr>
      </p:sp>
      <p:sp>
        <p:nvSpPr>
          <p:cNvPr name="TextBox 17" id="17"/>
          <p:cNvSpPr txBox="true"/>
          <p:nvPr/>
        </p:nvSpPr>
        <p:spPr>
          <a:xfrm rot="0">
            <a:off x="1028700" y="266700"/>
            <a:ext cx="9544495" cy="1314450"/>
          </a:xfrm>
          <a:prstGeom prst="rect">
            <a:avLst/>
          </a:prstGeom>
        </p:spPr>
        <p:txBody>
          <a:bodyPr anchor="t" rtlCol="false" tIns="0" lIns="0" bIns="0" rIns="0">
            <a:spAutoFit/>
          </a:bodyPr>
          <a:lstStyle/>
          <a:p>
            <a:pPr algn="l">
              <a:lnSpc>
                <a:spcPts val="8769"/>
              </a:lnSpc>
            </a:pPr>
            <a:r>
              <a:rPr lang="en-US" sz="7307" b="true">
                <a:solidFill>
                  <a:srgbClr val="203162"/>
                </a:solidFill>
                <a:latin typeface="Agrandir Bold"/>
                <a:ea typeface="Agrandir Bold"/>
                <a:cs typeface="Agrandir Bold"/>
                <a:sym typeface="Agrandir Bold"/>
              </a:rPr>
              <a:t>Data Preprocessing</a:t>
            </a:r>
          </a:p>
        </p:txBody>
      </p:sp>
      <p:sp>
        <p:nvSpPr>
          <p:cNvPr name="TextBox 18" id="18"/>
          <p:cNvSpPr txBox="true"/>
          <p:nvPr/>
        </p:nvSpPr>
        <p:spPr>
          <a:xfrm rot="0">
            <a:off x="1028700" y="1789810"/>
            <a:ext cx="9320499" cy="523875"/>
          </a:xfrm>
          <a:prstGeom prst="rect">
            <a:avLst/>
          </a:prstGeom>
        </p:spPr>
        <p:txBody>
          <a:bodyPr anchor="t" rtlCol="false" tIns="0" lIns="0" bIns="0" rIns="0">
            <a:spAutoFit/>
          </a:bodyPr>
          <a:lstStyle/>
          <a:p>
            <a:pPr algn="l">
              <a:lnSpc>
                <a:spcPts val="4147"/>
              </a:lnSpc>
            </a:pPr>
            <a:r>
              <a:rPr lang="en-US" sz="3456" b="true">
                <a:solidFill>
                  <a:srgbClr val="203162"/>
                </a:solidFill>
                <a:latin typeface="Quicksand Bold"/>
                <a:ea typeface="Quicksand Bold"/>
                <a:cs typeface="Quicksand Bold"/>
                <a:sym typeface="Quicksand Bold"/>
              </a:rPr>
              <a:t>How we cleaning the data</a:t>
            </a:r>
          </a:p>
        </p:txBody>
      </p:sp>
      <p:sp>
        <p:nvSpPr>
          <p:cNvPr name="TextBox 19" id="19"/>
          <p:cNvSpPr txBox="true"/>
          <p:nvPr/>
        </p:nvSpPr>
        <p:spPr>
          <a:xfrm rot="0">
            <a:off x="2165647" y="2723378"/>
            <a:ext cx="7459067" cy="375920"/>
          </a:xfrm>
          <a:prstGeom prst="rect">
            <a:avLst/>
          </a:prstGeom>
        </p:spPr>
        <p:txBody>
          <a:bodyPr anchor="t" rtlCol="false" tIns="0" lIns="0" bIns="0" rIns="0">
            <a:spAutoFit/>
          </a:bodyPr>
          <a:lstStyle/>
          <a:p>
            <a:pPr algn="just">
              <a:lnSpc>
                <a:spcPts val="2799"/>
              </a:lnSpc>
            </a:pPr>
            <a:r>
              <a:rPr lang="en-US" b="true" sz="2799">
                <a:solidFill>
                  <a:srgbClr val="203162"/>
                </a:solidFill>
                <a:latin typeface="Quicksand Bold"/>
                <a:ea typeface="Quicksand Bold"/>
                <a:cs typeface="Quicksand Bold"/>
                <a:sym typeface="Quicksand Bold"/>
              </a:rPr>
              <a:t>Feature Selection </a:t>
            </a:r>
          </a:p>
        </p:txBody>
      </p:sp>
      <p:sp>
        <p:nvSpPr>
          <p:cNvPr name="TextBox 20" id="20"/>
          <p:cNvSpPr txBox="true"/>
          <p:nvPr/>
        </p:nvSpPr>
        <p:spPr>
          <a:xfrm rot="0">
            <a:off x="1918456" y="3383607"/>
            <a:ext cx="11848397" cy="1174032"/>
          </a:xfrm>
          <a:prstGeom prst="rect">
            <a:avLst/>
          </a:prstGeom>
        </p:spPr>
        <p:txBody>
          <a:bodyPr anchor="t" rtlCol="false" tIns="0" lIns="0" bIns="0" rIns="0">
            <a:spAutoFit/>
          </a:bodyPr>
          <a:lstStyle/>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There are 339 Features used in model.</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Using SelectKBest for feature reduction.</a:t>
            </a:r>
          </a:p>
          <a:p>
            <a:pPr algn="just" marL="424247" indent="-212123" lvl="1">
              <a:lnSpc>
                <a:spcPts val="3163"/>
              </a:lnSpc>
              <a:buFont typeface="Arial"/>
              <a:buChar char="•"/>
            </a:pPr>
            <a:r>
              <a:rPr lang="en-US" b="true" sz="1965">
                <a:solidFill>
                  <a:srgbClr val="203162"/>
                </a:solidFill>
                <a:latin typeface="Quicksand Bold"/>
                <a:ea typeface="Quicksand Bold"/>
                <a:cs typeface="Quicksand Bold"/>
                <a:sym typeface="Quicksand Bold"/>
              </a:rPr>
              <a:t>Features used in this model are 339 features because all features might be important.</a:t>
            </a:r>
          </a:p>
        </p:txBody>
      </p:sp>
      <p:sp>
        <p:nvSpPr>
          <p:cNvPr name="TextBox 21" id="21"/>
          <p:cNvSpPr txBox="true"/>
          <p:nvPr/>
        </p:nvSpPr>
        <p:spPr>
          <a:xfrm rot="0">
            <a:off x="4955470" y="9697513"/>
            <a:ext cx="4188530" cy="541273"/>
          </a:xfrm>
          <a:prstGeom prst="rect">
            <a:avLst/>
          </a:prstGeom>
        </p:spPr>
        <p:txBody>
          <a:bodyPr anchor="t" rtlCol="false" tIns="0" lIns="0" bIns="0" rIns="0">
            <a:spAutoFit/>
          </a:bodyPr>
          <a:lstStyle/>
          <a:p>
            <a:pPr algn="ctr">
              <a:lnSpc>
                <a:spcPts val="2191"/>
              </a:lnSpc>
            </a:pPr>
            <a:r>
              <a:rPr lang="en-US" b="true" sz="1565">
                <a:solidFill>
                  <a:srgbClr val="203162"/>
                </a:solidFill>
                <a:latin typeface="Quicksand Bold"/>
                <a:ea typeface="Quicksand Bold"/>
                <a:cs typeface="Quicksand Bold"/>
                <a:sym typeface="Quicksand Bold"/>
              </a:rPr>
              <a:t>Image 1.6 - Scree Plot of Feature Scores (SelectKBest)</a:t>
            </a:r>
          </a:p>
        </p:txBody>
      </p:sp>
      <p:grpSp>
        <p:nvGrpSpPr>
          <p:cNvPr name="Group 22" id="22"/>
          <p:cNvGrpSpPr/>
          <p:nvPr/>
        </p:nvGrpSpPr>
        <p:grpSpPr>
          <a:xfrm rot="0">
            <a:off x="15290838" y="9258300"/>
            <a:ext cx="2150490" cy="498494"/>
            <a:chOff x="0" y="0"/>
            <a:chExt cx="2867320" cy="664659"/>
          </a:xfrm>
        </p:grpSpPr>
        <p:sp>
          <p:nvSpPr>
            <p:cNvPr name="TextBox 23" id="23"/>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576981" y="672703"/>
            <a:ext cx="1330179" cy="1325214"/>
            <a:chOff x="0" y="0"/>
            <a:chExt cx="350335" cy="349028"/>
          </a:xfrm>
        </p:grpSpPr>
        <p:sp>
          <p:nvSpPr>
            <p:cNvPr name="Freeform 3" id="3"/>
            <p:cNvSpPr/>
            <p:nvPr/>
          </p:nvSpPr>
          <p:spPr>
            <a:xfrm flipH="false" flipV="false" rot="0">
              <a:off x="0" y="0"/>
              <a:ext cx="350335" cy="349028"/>
            </a:xfrm>
            <a:custGeom>
              <a:avLst/>
              <a:gdLst/>
              <a:ahLst/>
              <a:cxnLst/>
              <a:rect r="r" b="b" t="t" l="l"/>
              <a:pathLst>
                <a:path h="349028" w="350335">
                  <a:moveTo>
                    <a:pt x="0" y="0"/>
                  </a:moveTo>
                  <a:lnTo>
                    <a:pt x="350335" y="0"/>
                  </a:lnTo>
                  <a:lnTo>
                    <a:pt x="350335" y="349028"/>
                  </a:lnTo>
                  <a:lnTo>
                    <a:pt x="0" y="349028"/>
                  </a:lnTo>
                  <a:close/>
                </a:path>
              </a:pathLst>
            </a:custGeom>
            <a:solidFill>
              <a:srgbClr val="4672F1"/>
            </a:solidFill>
          </p:spPr>
        </p:sp>
        <p:sp>
          <p:nvSpPr>
            <p:cNvPr name="TextBox 4" id="4"/>
            <p:cNvSpPr txBox="true"/>
            <p:nvPr/>
          </p:nvSpPr>
          <p:spPr>
            <a:xfrm>
              <a:off x="0" y="38100"/>
              <a:ext cx="350335" cy="310928"/>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120883" y="2262133"/>
            <a:ext cx="15139970" cy="7384140"/>
            <a:chOff x="0" y="0"/>
            <a:chExt cx="4463069" cy="2176750"/>
          </a:xfrm>
        </p:grpSpPr>
        <p:sp>
          <p:nvSpPr>
            <p:cNvPr name="Freeform 6" id="6"/>
            <p:cNvSpPr/>
            <p:nvPr/>
          </p:nvSpPr>
          <p:spPr>
            <a:xfrm flipH="false" flipV="false" rot="0">
              <a:off x="0" y="0"/>
              <a:ext cx="4463069" cy="2176749"/>
            </a:xfrm>
            <a:custGeom>
              <a:avLst/>
              <a:gdLst/>
              <a:ahLst/>
              <a:cxnLst/>
              <a:rect r="r" b="b" t="t" l="l"/>
              <a:pathLst>
                <a:path h="2176749" w="4463069">
                  <a:moveTo>
                    <a:pt x="51136" y="0"/>
                  </a:moveTo>
                  <a:lnTo>
                    <a:pt x="4411933" y="0"/>
                  </a:lnTo>
                  <a:cubicBezTo>
                    <a:pt x="4440174" y="0"/>
                    <a:pt x="4463069" y="22894"/>
                    <a:pt x="4463069" y="51136"/>
                  </a:cubicBezTo>
                  <a:lnTo>
                    <a:pt x="4463069" y="2125614"/>
                  </a:lnTo>
                  <a:cubicBezTo>
                    <a:pt x="4463069" y="2153855"/>
                    <a:pt x="4440174" y="2176749"/>
                    <a:pt x="4411933" y="2176749"/>
                  </a:cubicBezTo>
                  <a:lnTo>
                    <a:pt x="51136" y="2176749"/>
                  </a:lnTo>
                  <a:cubicBezTo>
                    <a:pt x="22894" y="2176749"/>
                    <a:pt x="0" y="2153855"/>
                    <a:pt x="0" y="2125614"/>
                  </a:cubicBezTo>
                  <a:lnTo>
                    <a:pt x="0" y="51136"/>
                  </a:lnTo>
                  <a:cubicBezTo>
                    <a:pt x="0" y="22894"/>
                    <a:pt x="22894" y="0"/>
                    <a:pt x="51136" y="0"/>
                  </a:cubicBezTo>
                  <a:close/>
                </a:path>
              </a:pathLst>
            </a:custGeom>
            <a:solidFill>
              <a:srgbClr val="FFFFFF"/>
            </a:solidFill>
          </p:spPr>
        </p:sp>
        <p:sp>
          <p:nvSpPr>
            <p:cNvPr name="TextBox 7" id="7"/>
            <p:cNvSpPr txBox="true"/>
            <p:nvPr/>
          </p:nvSpPr>
          <p:spPr>
            <a:xfrm>
              <a:off x="0" y="28575"/>
              <a:ext cx="4463069" cy="2148175"/>
            </a:xfrm>
            <a:prstGeom prst="rect">
              <a:avLst/>
            </a:prstGeom>
          </p:spPr>
          <p:txBody>
            <a:bodyPr anchor="ctr" rtlCol="false" tIns="45387" lIns="45387" bIns="45387" rIns="45387"/>
            <a:lstStyle/>
            <a:p>
              <a:pPr algn="ctr">
                <a:lnSpc>
                  <a:spcPts val="2424"/>
                </a:lnSpc>
              </a:pPr>
            </a:p>
          </p:txBody>
        </p:sp>
      </p:grpSp>
      <p:grpSp>
        <p:nvGrpSpPr>
          <p:cNvPr name="Group 8" id="8"/>
          <p:cNvGrpSpPr/>
          <p:nvPr/>
        </p:nvGrpSpPr>
        <p:grpSpPr>
          <a:xfrm rot="0">
            <a:off x="15023029" y="6652800"/>
            <a:ext cx="2594562" cy="2993473"/>
            <a:chOff x="0" y="0"/>
            <a:chExt cx="3459417" cy="3991298"/>
          </a:xfrm>
        </p:grpSpPr>
        <p:grpSp>
          <p:nvGrpSpPr>
            <p:cNvPr name="Group 9" id="9"/>
            <p:cNvGrpSpPr/>
            <p:nvPr/>
          </p:nvGrpSpPr>
          <p:grpSpPr>
            <a:xfrm rot="0">
              <a:off x="702123" y="412131"/>
              <a:ext cx="1767123" cy="3579166"/>
              <a:chOff x="0" y="0"/>
              <a:chExt cx="660400" cy="1337588"/>
            </a:xfrm>
          </p:grpSpPr>
          <p:sp>
            <p:nvSpPr>
              <p:cNvPr name="Freeform 10" id="10"/>
              <p:cNvSpPr/>
              <p:nvPr/>
            </p:nvSpPr>
            <p:spPr>
              <a:xfrm flipH="false" flipV="false" rot="0">
                <a:off x="0" y="0"/>
                <a:ext cx="660400" cy="1337588"/>
              </a:xfrm>
              <a:custGeom>
                <a:avLst/>
                <a:gdLst/>
                <a:ahLst/>
                <a:cxnLst/>
                <a:rect r="r" b="b" t="t" l="l"/>
                <a:pathLst>
                  <a:path h="133758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0159"/>
                    </a:cubicBezTo>
                    <a:lnTo>
                      <a:pt x="660400" y="1337588"/>
                    </a:lnTo>
                    <a:lnTo>
                      <a:pt x="0" y="1337588"/>
                    </a:lnTo>
                    <a:lnTo>
                      <a:pt x="0" y="340899"/>
                    </a:lnTo>
                    <a:cubicBezTo>
                      <a:pt x="1782" y="185660"/>
                      <a:pt x="93019" y="64045"/>
                      <a:pt x="220252" y="19070"/>
                    </a:cubicBezTo>
                    <a:close/>
                  </a:path>
                </a:pathLst>
              </a:custGeom>
              <a:solidFill>
                <a:srgbClr val="4672F1"/>
              </a:solidFill>
            </p:spPr>
          </p:sp>
          <p:sp>
            <p:nvSpPr>
              <p:cNvPr name="TextBox 11" id="11"/>
              <p:cNvSpPr txBox="true"/>
              <p:nvPr/>
            </p:nvSpPr>
            <p:spPr>
              <a:xfrm>
                <a:off x="0" y="165100"/>
                <a:ext cx="660400" cy="1172488"/>
              </a:xfrm>
              <a:prstGeom prst="rect">
                <a:avLst/>
              </a:prstGeom>
            </p:spPr>
            <p:txBody>
              <a:bodyPr anchor="ctr" rtlCol="false" tIns="50800" lIns="50800" bIns="50800" rIns="50800"/>
              <a:lstStyle/>
              <a:p>
                <a:pPr algn="ctr">
                  <a:lnSpc>
                    <a:spcPts val="2186"/>
                  </a:lnSpc>
                </a:pPr>
              </a:p>
            </p:txBody>
          </p:sp>
        </p:grpSp>
        <p:sp>
          <p:nvSpPr>
            <p:cNvPr name="Freeform 12" id="12"/>
            <p:cNvSpPr/>
            <p:nvPr/>
          </p:nvSpPr>
          <p:spPr>
            <a:xfrm flipH="false" flipV="false" rot="0">
              <a:off x="2006472" y="0"/>
              <a:ext cx="1027807" cy="1524706"/>
            </a:xfrm>
            <a:custGeom>
              <a:avLst/>
              <a:gdLst/>
              <a:ahLst/>
              <a:cxnLst/>
              <a:rect r="r" b="b" t="t" l="l"/>
              <a:pathLst>
                <a:path h="1524706" w="1027807">
                  <a:moveTo>
                    <a:pt x="0" y="0"/>
                  </a:moveTo>
                  <a:lnTo>
                    <a:pt x="1027807" y="0"/>
                  </a:lnTo>
                  <a:lnTo>
                    <a:pt x="1027807" y="1524706"/>
                  </a:lnTo>
                  <a:lnTo>
                    <a:pt x="0" y="1524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006472" y="2513474"/>
              <a:ext cx="1452945" cy="1477824"/>
            </a:xfrm>
            <a:custGeom>
              <a:avLst/>
              <a:gdLst/>
              <a:ahLst/>
              <a:cxnLst/>
              <a:rect r="r" b="b" t="t" l="l"/>
              <a:pathLst>
                <a:path h="1477824" w="1452945">
                  <a:moveTo>
                    <a:pt x="0" y="0"/>
                  </a:moveTo>
                  <a:lnTo>
                    <a:pt x="1452945" y="0"/>
                  </a:lnTo>
                  <a:lnTo>
                    <a:pt x="1452945" y="1477824"/>
                  </a:lnTo>
                  <a:lnTo>
                    <a:pt x="0" y="1477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2587051"/>
              <a:ext cx="1404246" cy="1404246"/>
            </a:xfrm>
            <a:custGeom>
              <a:avLst/>
              <a:gdLst/>
              <a:ahLst/>
              <a:cxnLst/>
              <a:rect r="r" b="b" t="t" l="l"/>
              <a:pathLst>
                <a:path h="1404246" w="1404246">
                  <a:moveTo>
                    <a:pt x="0" y="0"/>
                  </a:moveTo>
                  <a:lnTo>
                    <a:pt x="1404246" y="0"/>
                  </a:lnTo>
                  <a:lnTo>
                    <a:pt x="1404246" y="1404247"/>
                  </a:lnTo>
                  <a:lnTo>
                    <a:pt x="0" y="1404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5" id="15"/>
          <p:cNvGrpSpPr/>
          <p:nvPr/>
        </p:nvGrpSpPr>
        <p:grpSpPr>
          <a:xfrm rot="0">
            <a:off x="581946" y="672703"/>
            <a:ext cx="1325214" cy="13252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1D4A"/>
            </a:solidFill>
          </p:spPr>
        </p:sp>
        <p:sp>
          <p:nvSpPr>
            <p:cNvPr name="TextBox 17" id="17"/>
            <p:cNvSpPr txBox="true"/>
            <p:nvPr/>
          </p:nvSpPr>
          <p:spPr>
            <a:xfrm>
              <a:off x="76200" y="114300"/>
              <a:ext cx="660400" cy="622300"/>
            </a:xfrm>
            <a:prstGeom prst="rect">
              <a:avLst/>
            </a:prstGeom>
          </p:spPr>
          <p:txBody>
            <a:bodyPr anchor="ctr" rtlCol="false" tIns="35577" lIns="35577" bIns="35577" rIns="35577"/>
            <a:lstStyle/>
            <a:p>
              <a:pPr algn="ctr">
                <a:lnSpc>
                  <a:spcPts val="2186"/>
                </a:lnSpc>
              </a:pPr>
            </a:p>
          </p:txBody>
        </p:sp>
      </p:grpSp>
      <p:sp>
        <p:nvSpPr>
          <p:cNvPr name="Freeform 18" id="18"/>
          <p:cNvSpPr/>
          <p:nvPr/>
        </p:nvSpPr>
        <p:spPr>
          <a:xfrm flipH="false" flipV="false" rot="-10800000">
            <a:off x="581946" y="1991604"/>
            <a:ext cx="1325214" cy="1347906"/>
          </a:xfrm>
          <a:custGeom>
            <a:avLst/>
            <a:gdLst/>
            <a:ahLst/>
            <a:cxnLst/>
            <a:rect r="r" b="b" t="t" l="l"/>
            <a:pathLst>
              <a:path h="1347906" w="1325214">
                <a:moveTo>
                  <a:pt x="0" y="0"/>
                </a:moveTo>
                <a:lnTo>
                  <a:pt x="1325214" y="0"/>
                </a:lnTo>
                <a:lnTo>
                  <a:pt x="1325214" y="1347906"/>
                </a:lnTo>
                <a:lnTo>
                  <a:pt x="0" y="1347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714349" y="1855599"/>
            <a:ext cx="813068" cy="81306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1" id="21"/>
            <p:cNvSpPr txBox="true"/>
            <p:nvPr/>
          </p:nvSpPr>
          <p:spPr>
            <a:xfrm>
              <a:off x="190500" y="228600"/>
              <a:ext cx="431800" cy="393700"/>
            </a:xfrm>
            <a:prstGeom prst="rect">
              <a:avLst/>
            </a:prstGeom>
          </p:spPr>
          <p:txBody>
            <a:bodyPr anchor="ctr" rtlCol="false" tIns="35577" lIns="35577" bIns="35577" rIns="35577"/>
            <a:lstStyle/>
            <a:p>
              <a:pPr algn="ctr">
                <a:lnSpc>
                  <a:spcPts val="2186"/>
                </a:lnSpc>
              </a:pPr>
            </a:p>
          </p:txBody>
        </p:sp>
      </p:grpSp>
      <p:sp>
        <p:nvSpPr>
          <p:cNvPr name="Freeform 22" id="22"/>
          <p:cNvSpPr/>
          <p:nvPr/>
        </p:nvSpPr>
        <p:spPr>
          <a:xfrm flipH="false" flipV="false" rot="0">
            <a:off x="1907160" y="672703"/>
            <a:ext cx="1325214" cy="1325214"/>
          </a:xfrm>
          <a:custGeom>
            <a:avLst/>
            <a:gdLst/>
            <a:ahLst/>
            <a:cxnLst/>
            <a:rect r="r" b="b" t="t" l="l"/>
            <a:pathLst>
              <a:path h="1325214" w="1325214">
                <a:moveTo>
                  <a:pt x="0" y="0"/>
                </a:moveTo>
                <a:lnTo>
                  <a:pt x="1325214" y="0"/>
                </a:lnTo>
                <a:lnTo>
                  <a:pt x="1325214" y="1325214"/>
                </a:lnTo>
                <a:lnTo>
                  <a:pt x="0" y="13252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3" id="23"/>
          <p:cNvGrpSpPr/>
          <p:nvPr/>
        </p:nvGrpSpPr>
        <p:grpSpPr>
          <a:xfrm rot="0">
            <a:off x="1120883" y="8903942"/>
            <a:ext cx="942174" cy="94217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203162"/>
            </a:solidFill>
          </p:spPr>
        </p:sp>
        <p:sp>
          <p:nvSpPr>
            <p:cNvPr name="TextBox 25" id="25"/>
            <p:cNvSpPr txBox="true"/>
            <p:nvPr/>
          </p:nvSpPr>
          <p:spPr>
            <a:xfrm>
              <a:off x="190500" y="228600"/>
              <a:ext cx="431800" cy="393700"/>
            </a:xfrm>
            <a:prstGeom prst="rect">
              <a:avLst/>
            </a:prstGeom>
          </p:spPr>
          <p:txBody>
            <a:bodyPr anchor="ctr" rtlCol="false" tIns="41226" lIns="41226" bIns="41226" rIns="41226"/>
            <a:lstStyle/>
            <a:p>
              <a:pPr algn="ctr">
                <a:lnSpc>
                  <a:spcPts val="2186"/>
                </a:lnSpc>
              </a:pPr>
            </a:p>
          </p:txBody>
        </p:sp>
      </p:grpSp>
      <p:grpSp>
        <p:nvGrpSpPr>
          <p:cNvPr name="Group 26" id="26"/>
          <p:cNvGrpSpPr/>
          <p:nvPr/>
        </p:nvGrpSpPr>
        <p:grpSpPr>
          <a:xfrm rot="0">
            <a:off x="15406528" y="530206"/>
            <a:ext cx="2150490" cy="498494"/>
            <a:chOff x="0" y="0"/>
            <a:chExt cx="2867320" cy="664659"/>
          </a:xfrm>
        </p:grpSpPr>
        <p:sp>
          <p:nvSpPr>
            <p:cNvPr name="TextBox 27" id="27"/>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pSp>
        <p:nvGrpSpPr>
          <p:cNvPr name="Group 28" id="28"/>
          <p:cNvGrpSpPr/>
          <p:nvPr/>
        </p:nvGrpSpPr>
        <p:grpSpPr>
          <a:xfrm rot="0">
            <a:off x="6738912" y="2393984"/>
            <a:ext cx="4810175" cy="945527"/>
            <a:chOff x="0" y="0"/>
            <a:chExt cx="1266877" cy="249028"/>
          </a:xfrm>
        </p:grpSpPr>
        <p:sp>
          <p:nvSpPr>
            <p:cNvPr name="Freeform 29" id="29"/>
            <p:cNvSpPr/>
            <p:nvPr/>
          </p:nvSpPr>
          <p:spPr>
            <a:xfrm flipH="false" flipV="false" rot="0">
              <a:off x="0" y="0"/>
              <a:ext cx="1266877" cy="249028"/>
            </a:xfrm>
            <a:custGeom>
              <a:avLst/>
              <a:gdLst/>
              <a:ahLst/>
              <a:cxnLst/>
              <a:rect r="r" b="b" t="t" l="l"/>
              <a:pathLst>
                <a:path h="249028" w="1266877">
                  <a:moveTo>
                    <a:pt x="124514" y="0"/>
                  </a:moveTo>
                  <a:lnTo>
                    <a:pt x="1142364" y="0"/>
                  </a:lnTo>
                  <a:cubicBezTo>
                    <a:pt x="1211131" y="0"/>
                    <a:pt x="1266877" y="55747"/>
                    <a:pt x="1266877" y="124514"/>
                  </a:cubicBezTo>
                  <a:lnTo>
                    <a:pt x="1266877" y="124514"/>
                  </a:lnTo>
                  <a:cubicBezTo>
                    <a:pt x="1266877" y="157537"/>
                    <a:pt x="1253759" y="189207"/>
                    <a:pt x="1230408" y="212558"/>
                  </a:cubicBezTo>
                  <a:cubicBezTo>
                    <a:pt x="1207057" y="235909"/>
                    <a:pt x="1175387" y="249028"/>
                    <a:pt x="1142364" y="249028"/>
                  </a:cubicBezTo>
                  <a:lnTo>
                    <a:pt x="124514" y="249028"/>
                  </a:lnTo>
                  <a:cubicBezTo>
                    <a:pt x="55747" y="249028"/>
                    <a:pt x="0" y="193281"/>
                    <a:pt x="0" y="124514"/>
                  </a:cubicBezTo>
                  <a:lnTo>
                    <a:pt x="0" y="124514"/>
                  </a:lnTo>
                  <a:cubicBezTo>
                    <a:pt x="0" y="55747"/>
                    <a:pt x="55747" y="0"/>
                    <a:pt x="124514" y="0"/>
                  </a:cubicBezTo>
                  <a:close/>
                </a:path>
              </a:pathLst>
            </a:custGeom>
            <a:solidFill>
              <a:srgbClr val="203162"/>
            </a:solidFill>
          </p:spPr>
        </p:sp>
        <p:sp>
          <p:nvSpPr>
            <p:cNvPr name="TextBox 30" id="30"/>
            <p:cNvSpPr txBox="true"/>
            <p:nvPr/>
          </p:nvSpPr>
          <p:spPr>
            <a:xfrm>
              <a:off x="0" y="47625"/>
              <a:ext cx="1266877" cy="201403"/>
            </a:xfrm>
            <a:prstGeom prst="rect">
              <a:avLst/>
            </a:prstGeom>
          </p:spPr>
          <p:txBody>
            <a:bodyPr anchor="ctr" rtlCol="false" tIns="50800" lIns="50800" bIns="50800" rIns="50800"/>
            <a:lstStyle/>
            <a:p>
              <a:pPr algn="ctr">
                <a:lnSpc>
                  <a:spcPts val="3030"/>
                </a:lnSpc>
              </a:pPr>
              <a:r>
                <a:rPr lang="en-US" b="true" sz="3000">
                  <a:solidFill>
                    <a:srgbClr val="FFFFFF"/>
                  </a:solidFill>
                  <a:latin typeface="Quicksand Bold"/>
                  <a:ea typeface="Quicksand Bold"/>
                  <a:cs typeface="Quicksand Bold"/>
                  <a:sym typeface="Quicksand Bold"/>
                </a:rPr>
                <a:t>WORKFLOW</a:t>
              </a:r>
            </a:p>
          </p:txBody>
        </p:sp>
      </p:grpSp>
      <p:sp>
        <p:nvSpPr>
          <p:cNvPr name="AutoShape 31" id="31"/>
          <p:cNvSpPr/>
          <p:nvPr/>
        </p:nvSpPr>
        <p:spPr>
          <a:xfrm>
            <a:off x="3860912" y="6212371"/>
            <a:ext cx="431747" cy="0"/>
          </a:xfrm>
          <a:prstGeom prst="line">
            <a:avLst/>
          </a:prstGeom>
          <a:ln cap="flat" w="38100">
            <a:solidFill>
              <a:srgbClr val="FF9D42"/>
            </a:solidFill>
            <a:prstDash val="solid"/>
            <a:headEnd type="none" len="sm" w="sm"/>
            <a:tailEnd type="none" len="sm" w="sm"/>
          </a:ln>
        </p:spPr>
      </p:sp>
      <p:grpSp>
        <p:nvGrpSpPr>
          <p:cNvPr name="Group 32" id="32"/>
          <p:cNvGrpSpPr/>
          <p:nvPr/>
        </p:nvGrpSpPr>
        <p:grpSpPr>
          <a:xfrm rot="0">
            <a:off x="6232889" y="4534452"/>
            <a:ext cx="901091" cy="3436245"/>
            <a:chOff x="0" y="0"/>
            <a:chExt cx="1201455" cy="4581660"/>
          </a:xfrm>
        </p:grpSpPr>
        <p:sp>
          <p:nvSpPr>
            <p:cNvPr name="AutoShape 33" id="33"/>
            <p:cNvSpPr/>
            <p:nvPr/>
          </p:nvSpPr>
          <p:spPr>
            <a:xfrm>
              <a:off x="625792" y="4558255"/>
              <a:ext cx="575663" cy="0"/>
            </a:xfrm>
            <a:prstGeom prst="line">
              <a:avLst/>
            </a:prstGeom>
            <a:ln cap="flat" w="46620">
              <a:solidFill>
                <a:srgbClr val="FF9D42"/>
              </a:solidFill>
              <a:prstDash val="solid"/>
              <a:headEnd type="none" len="sm" w="sm"/>
              <a:tailEnd type="none" len="sm" w="sm"/>
            </a:ln>
          </p:spPr>
        </p:sp>
        <p:sp>
          <p:nvSpPr>
            <p:cNvPr name="AutoShape 34" id="34"/>
            <p:cNvSpPr/>
            <p:nvPr/>
          </p:nvSpPr>
          <p:spPr>
            <a:xfrm>
              <a:off x="0" y="2212339"/>
              <a:ext cx="629920" cy="0"/>
            </a:xfrm>
            <a:prstGeom prst="line">
              <a:avLst/>
            </a:prstGeom>
            <a:ln cap="flat" w="46620">
              <a:solidFill>
                <a:srgbClr val="FF9D42"/>
              </a:solidFill>
              <a:prstDash val="solid"/>
              <a:headEnd type="none" len="sm" w="sm"/>
              <a:tailEnd type="none" len="sm" w="sm"/>
            </a:ln>
          </p:spPr>
        </p:sp>
        <p:sp>
          <p:nvSpPr>
            <p:cNvPr name="AutoShape 35" id="35"/>
            <p:cNvSpPr/>
            <p:nvPr/>
          </p:nvSpPr>
          <p:spPr>
            <a:xfrm flipV="true">
              <a:off x="616856" y="39266"/>
              <a:ext cx="18489" cy="4542299"/>
            </a:xfrm>
            <a:prstGeom prst="line">
              <a:avLst/>
            </a:prstGeom>
            <a:ln cap="flat" w="46620">
              <a:solidFill>
                <a:srgbClr val="FF9D42"/>
              </a:solidFill>
              <a:prstDash val="solid"/>
              <a:headEnd type="none" len="sm" w="sm"/>
              <a:tailEnd type="none" len="sm" w="sm"/>
            </a:ln>
          </p:spPr>
        </p:sp>
        <p:sp>
          <p:nvSpPr>
            <p:cNvPr name="AutoShape 36" id="36"/>
            <p:cNvSpPr/>
            <p:nvPr/>
          </p:nvSpPr>
          <p:spPr>
            <a:xfrm>
              <a:off x="612511" y="23309"/>
              <a:ext cx="516333" cy="4302"/>
            </a:xfrm>
            <a:prstGeom prst="line">
              <a:avLst/>
            </a:prstGeom>
            <a:ln cap="flat" w="46620">
              <a:solidFill>
                <a:srgbClr val="FF9D42"/>
              </a:solidFill>
              <a:prstDash val="solid"/>
              <a:headEnd type="none" len="sm" w="sm"/>
              <a:tailEnd type="none" len="sm" w="sm"/>
            </a:ln>
          </p:spPr>
        </p:sp>
      </p:grpSp>
      <p:sp>
        <p:nvSpPr>
          <p:cNvPr name="AutoShape 37" id="37"/>
          <p:cNvSpPr/>
          <p:nvPr/>
        </p:nvSpPr>
        <p:spPr>
          <a:xfrm>
            <a:off x="8476616" y="4935286"/>
            <a:ext cx="405249" cy="0"/>
          </a:xfrm>
          <a:prstGeom prst="line">
            <a:avLst/>
          </a:prstGeom>
          <a:ln cap="flat" w="38100">
            <a:solidFill>
              <a:srgbClr val="FF9D42"/>
            </a:solidFill>
            <a:prstDash val="solid"/>
            <a:headEnd type="none" len="sm" w="sm"/>
            <a:tailEnd type="none" len="sm" w="sm"/>
          </a:ln>
        </p:spPr>
      </p:sp>
      <p:sp>
        <p:nvSpPr>
          <p:cNvPr name="AutoShape 38" id="38"/>
          <p:cNvSpPr/>
          <p:nvPr/>
        </p:nvSpPr>
        <p:spPr>
          <a:xfrm>
            <a:off x="8476616" y="7901985"/>
            <a:ext cx="405249" cy="0"/>
          </a:xfrm>
          <a:prstGeom prst="line">
            <a:avLst/>
          </a:prstGeom>
          <a:ln cap="flat" w="38100">
            <a:solidFill>
              <a:srgbClr val="FF9D42"/>
            </a:solidFill>
            <a:prstDash val="solid"/>
            <a:headEnd type="none" len="sm" w="sm"/>
            <a:tailEnd type="none" len="sm" w="sm"/>
          </a:ln>
        </p:spPr>
      </p:sp>
      <p:grpSp>
        <p:nvGrpSpPr>
          <p:cNvPr name="Group 39" id="39"/>
          <p:cNvGrpSpPr/>
          <p:nvPr/>
        </p:nvGrpSpPr>
        <p:grpSpPr>
          <a:xfrm rot="0">
            <a:off x="10611328" y="7190412"/>
            <a:ext cx="958894" cy="492024"/>
            <a:chOff x="0" y="0"/>
            <a:chExt cx="1278526" cy="656032"/>
          </a:xfrm>
        </p:grpSpPr>
        <p:sp>
          <p:nvSpPr>
            <p:cNvPr name="AutoShape 40" id="40"/>
            <p:cNvSpPr/>
            <p:nvPr/>
          </p:nvSpPr>
          <p:spPr>
            <a:xfrm>
              <a:off x="0" y="632718"/>
              <a:ext cx="1255216" cy="0"/>
            </a:xfrm>
            <a:prstGeom prst="line">
              <a:avLst/>
            </a:prstGeom>
            <a:ln cap="flat" w="46620">
              <a:solidFill>
                <a:srgbClr val="FF9D42"/>
              </a:solidFill>
              <a:prstDash val="solid"/>
              <a:headEnd type="none" len="sm" w="sm"/>
              <a:tailEnd type="none" len="sm" w="sm"/>
            </a:ln>
          </p:spPr>
        </p:sp>
        <p:sp>
          <p:nvSpPr>
            <p:cNvPr name="AutoShape 41" id="41"/>
            <p:cNvSpPr/>
            <p:nvPr/>
          </p:nvSpPr>
          <p:spPr>
            <a:xfrm flipV="true">
              <a:off x="1255107" y="4"/>
              <a:ext cx="108" cy="656024"/>
            </a:xfrm>
            <a:prstGeom prst="line">
              <a:avLst/>
            </a:prstGeom>
            <a:ln cap="flat" w="46620">
              <a:solidFill>
                <a:srgbClr val="FF9D42"/>
              </a:solidFill>
              <a:prstDash val="solid"/>
              <a:headEnd type="none" len="sm" w="sm"/>
              <a:tailEnd type="none" len="sm" w="sm"/>
            </a:ln>
          </p:spPr>
        </p:sp>
      </p:grpSp>
      <p:sp>
        <p:nvSpPr>
          <p:cNvPr name="AutoShape 42" id="42"/>
          <p:cNvSpPr/>
          <p:nvPr/>
        </p:nvSpPr>
        <p:spPr>
          <a:xfrm>
            <a:off x="12529507" y="6176224"/>
            <a:ext cx="476341" cy="0"/>
          </a:xfrm>
          <a:prstGeom prst="line">
            <a:avLst/>
          </a:prstGeom>
          <a:ln cap="flat" w="38100">
            <a:solidFill>
              <a:srgbClr val="FF9D42"/>
            </a:solidFill>
            <a:prstDash val="solid"/>
            <a:headEnd type="none" len="sm" w="sm"/>
            <a:tailEnd type="none" len="sm" w="sm"/>
          </a:ln>
        </p:spPr>
      </p:sp>
      <p:sp>
        <p:nvSpPr>
          <p:cNvPr name="Freeform 43" id="43"/>
          <p:cNvSpPr/>
          <p:nvPr/>
        </p:nvSpPr>
        <p:spPr>
          <a:xfrm flipH="false" flipV="false" rot="0">
            <a:off x="9039205" y="3994165"/>
            <a:ext cx="1858903" cy="1517541"/>
          </a:xfrm>
          <a:custGeom>
            <a:avLst/>
            <a:gdLst/>
            <a:ahLst/>
            <a:cxnLst/>
            <a:rect r="r" b="b" t="t" l="l"/>
            <a:pathLst>
              <a:path h="1517541" w="1858903">
                <a:moveTo>
                  <a:pt x="0" y="0"/>
                </a:moveTo>
                <a:lnTo>
                  <a:pt x="1858903" y="0"/>
                </a:lnTo>
                <a:lnTo>
                  <a:pt x="1858903" y="1517540"/>
                </a:lnTo>
                <a:lnTo>
                  <a:pt x="0" y="15175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4" id="44"/>
          <p:cNvSpPr/>
          <p:nvPr/>
        </p:nvSpPr>
        <p:spPr>
          <a:xfrm flipH="false" flipV="false" rot="0">
            <a:off x="8741980" y="3994165"/>
            <a:ext cx="2562931" cy="1502518"/>
          </a:xfrm>
          <a:custGeom>
            <a:avLst/>
            <a:gdLst/>
            <a:ahLst/>
            <a:cxnLst/>
            <a:rect r="r" b="b" t="t" l="l"/>
            <a:pathLst>
              <a:path h="1502518" w="2562931">
                <a:moveTo>
                  <a:pt x="0" y="0"/>
                </a:moveTo>
                <a:lnTo>
                  <a:pt x="2562931" y="0"/>
                </a:lnTo>
                <a:lnTo>
                  <a:pt x="2562931" y="1502518"/>
                </a:lnTo>
                <a:lnTo>
                  <a:pt x="0" y="15025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45" id="45"/>
          <p:cNvGrpSpPr/>
          <p:nvPr/>
        </p:nvGrpSpPr>
        <p:grpSpPr>
          <a:xfrm rot="0">
            <a:off x="11066147" y="3203117"/>
            <a:ext cx="1890404" cy="1159168"/>
            <a:chOff x="0" y="0"/>
            <a:chExt cx="2520538" cy="1545557"/>
          </a:xfrm>
        </p:grpSpPr>
        <p:sp>
          <p:nvSpPr>
            <p:cNvPr name="Freeform 46" id="46"/>
            <p:cNvSpPr/>
            <p:nvPr/>
          </p:nvSpPr>
          <p:spPr>
            <a:xfrm flipH="true" flipV="false" rot="0">
              <a:off x="197658" y="0"/>
              <a:ext cx="2109975" cy="1545557"/>
            </a:xfrm>
            <a:custGeom>
              <a:avLst/>
              <a:gdLst/>
              <a:ahLst/>
              <a:cxnLst/>
              <a:rect r="r" b="b" t="t" l="l"/>
              <a:pathLst>
                <a:path h="1545557" w="2109975">
                  <a:moveTo>
                    <a:pt x="2109975" y="0"/>
                  </a:moveTo>
                  <a:lnTo>
                    <a:pt x="0" y="0"/>
                  </a:lnTo>
                  <a:lnTo>
                    <a:pt x="0" y="1545557"/>
                  </a:lnTo>
                  <a:lnTo>
                    <a:pt x="2109975" y="1545557"/>
                  </a:lnTo>
                  <a:lnTo>
                    <a:pt x="2109975"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7" id="47"/>
            <p:cNvSpPr txBox="true"/>
            <p:nvPr/>
          </p:nvSpPr>
          <p:spPr>
            <a:xfrm rot="0">
              <a:off x="0" y="436284"/>
              <a:ext cx="2520538" cy="644301"/>
            </a:xfrm>
            <a:prstGeom prst="rect">
              <a:avLst/>
            </a:prstGeom>
          </p:spPr>
          <p:txBody>
            <a:bodyPr anchor="t" rtlCol="false" tIns="0" lIns="0" bIns="0" rIns="0">
              <a:spAutoFit/>
            </a:bodyPr>
            <a:lstStyle/>
            <a:p>
              <a:pPr algn="ctr">
                <a:lnSpc>
                  <a:spcPts val="1284"/>
                </a:lnSpc>
              </a:pPr>
              <a:r>
                <a:rPr lang="en-US" sz="1284" b="true">
                  <a:solidFill>
                    <a:srgbClr val="FFFFFF"/>
                  </a:solidFill>
                  <a:latin typeface="Quicksand Bold"/>
                  <a:ea typeface="Quicksand Bold"/>
                  <a:cs typeface="Quicksand Bold"/>
                  <a:sym typeface="Quicksand Bold"/>
                </a:rPr>
                <a:t>Screening by </a:t>
              </a:r>
            </a:p>
            <a:p>
              <a:pPr algn="ctr">
                <a:lnSpc>
                  <a:spcPts val="1284"/>
                </a:lnSpc>
              </a:pPr>
              <a:r>
                <a:rPr lang="en-US" sz="1284" b="true">
                  <a:solidFill>
                    <a:srgbClr val="FFFFFF"/>
                  </a:solidFill>
                  <a:latin typeface="Quicksand Bold"/>
                  <a:ea typeface="Quicksand Bold"/>
                  <a:cs typeface="Quicksand Bold"/>
                  <a:sym typeface="Quicksand Bold"/>
                </a:rPr>
                <a:t>Risk Management</a:t>
              </a:r>
            </a:p>
            <a:p>
              <a:pPr algn="ctr">
                <a:lnSpc>
                  <a:spcPts val="1284"/>
                </a:lnSpc>
              </a:pPr>
              <a:r>
                <a:rPr lang="en-US" b="true" sz="1284">
                  <a:solidFill>
                    <a:srgbClr val="FFFFFF"/>
                  </a:solidFill>
                  <a:latin typeface="Quicksand Bold"/>
                  <a:ea typeface="Quicksand Bold"/>
                  <a:cs typeface="Quicksand Bold"/>
                  <a:sym typeface="Quicksand Bold"/>
                </a:rPr>
                <a:t>Team</a:t>
              </a:r>
            </a:p>
          </p:txBody>
        </p:sp>
      </p:grpSp>
      <p:grpSp>
        <p:nvGrpSpPr>
          <p:cNvPr name="Group 48" id="48"/>
          <p:cNvGrpSpPr/>
          <p:nvPr/>
        </p:nvGrpSpPr>
        <p:grpSpPr>
          <a:xfrm rot="0">
            <a:off x="7287507" y="4236116"/>
            <a:ext cx="1209720" cy="1319114"/>
            <a:chOff x="0" y="0"/>
            <a:chExt cx="1612960" cy="1758818"/>
          </a:xfrm>
        </p:grpSpPr>
        <p:pic>
          <p:nvPicPr>
            <p:cNvPr name="Picture 49" id="49"/>
            <p:cNvPicPr>
              <a:picLocks noChangeAspect="true"/>
            </p:cNvPicPr>
            <p:nvPr/>
          </p:nvPicPr>
          <p:blipFill>
            <a:blip r:embed="rId18"/>
            <a:srcRect l="0" t="0" r="0" b="0"/>
            <a:stretch>
              <a:fillRect/>
            </a:stretch>
          </p:blipFill>
          <p:spPr>
            <a:xfrm flipH="false" flipV="false" rot="0">
              <a:off x="0" y="0"/>
              <a:ext cx="1595115" cy="1588259"/>
            </a:xfrm>
            <a:prstGeom prst="rect">
              <a:avLst/>
            </a:prstGeom>
          </p:spPr>
        </p:pic>
        <p:sp>
          <p:nvSpPr>
            <p:cNvPr name="TextBox 50" id="50"/>
            <p:cNvSpPr txBox="true"/>
            <p:nvPr/>
          </p:nvSpPr>
          <p:spPr>
            <a:xfrm rot="0">
              <a:off x="50281" y="1547651"/>
              <a:ext cx="1562679" cy="211167"/>
            </a:xfrm>
            <a:prstGeom prst="rect">
              <a:avLst/>
            </a:prstGeom>
          </p:spPr>
          <p:txBody>
            <a:bodyPr anchor="t" rtlCol="false" tIns="0" lIns="0" bIns="0" rIns="0">
              <a:spAutoFit/>
            </a:bodyPr>
            <a:lstStyle/>
            <a:p>
              <a:pPr algn="ctr">
                <a:lnSpc>
                  <a:spcPts val="1149"/>
                </a:lnSpc>
                <a:spcBef>
                  <a:spcPct val="0"/>
                </a:spcBef>
              </a:pPr>
              <a:r>
                <a:rPr lang="en-US" b="true" sz="1137">
                  <a:solidFill>
                    <a:srgbClr val="203162"/>
                  </a:solidFill>
                  <a:latin typeface="Quicksand Bold"/>
                  <a:ea typeface="Quicksand Bold"/>
                  <a:cs typeface="Quicksand Bold"/>
                  <a:sym typeface="Quicksand Bold"/>
                </a:rPr>
                <a:t>Default</a:t>
              </a:r>
            </a:p>
          </p:txBody>
        </p:sp>
      </p:grpSp>
      <p:grpSp>
        <p:nvGrpSpPr>
          <p:cNvPr name="Group 51" id="51"/>
          <p:cNvGrpSpPr/>
          <p:nvPr/>
        </p:nvGrpSpPr>
        <p:grpSpPr>
          <a:xfrm rot="0">
            <a:off x="4610826" y="5422466"/>
            <a:ext cx="1501942" cy="1767949"/>
            <a:chOff x="0" y="0"/>
            <a:chExt cx="2002589" cy="2357265"/>
          </a:xfrm>
        </p:grpSpPr>
        <p:sp>
          <p:nvSpPr>
            <p:cNvPr name="Freeform 52" id="52"/>
            <p:cNvSpPr/>
            <p:nvPr/>
          </p:nvSpPr>
          <p:spPr>
            <a:xfrm flipH="false" flipV="false" rot="0">
              <a:off x="0" y="0"/>
              <a:ext cx="2002589" cy="1587507"/>
            </a:xfrm>
            <a:custGeom>
              <a:avLst/>
              <a:gdLst/>
              <a:ahLst/>
              <a:cxnLst/>
              <a:rect r="r" b="b" t="t" l="l"/>
              <a:pathLst>
                <a:path h="1587507" w="2002589">
                  <a:moveTo>
                    <a:pt x="0" y="0"/>
                  </a:moveTo>
                  <a:lnTo>
                    <a:pt x="2002589" y="0"/>
                  </a:lnTo>
                  <a:lnTo>
                    <a:pt x="2002589" y="1587507"/>
                  </a:lnTo>
                  <a:lnTo>
                    <a:pt x="0" y="158750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53" id="53"/>
            <p:cNvSpPr txBox="true"/>
            <p:nvPr/>
          </p:nvSpPr>
          <p:spPr>
            <a:xfrm rot="0">
              <a:off x="83808" y="2146098"/>
              <a:ext cx="1826617" cy="211167"/>
            </a:xfrm>
            <a:prstGeom prst="rect">
              <a:avLst/>
            </a:prstGeom>
          </p:spPr>
          <p:txBody>
            <a:bodyPr anchor="t" rtlCol="false" tIns="0" lIns="0" bIns="0" rIns="0">
              <a:spAutoFit/>
            </a:bodyPr>
            <a:lstStyle/>
            <a:p>
              <a:pPr algn="ctr">
                <a:lnSpc>
                  <a:spcPts val="1149"/>
                </a:lnSpc>
                <a:spcBef>
                  <a:spcPct val="0"/>
                </a:spcBef>
              </a:pPr>
              <a:r>
                <a:rPr lang="en-US" b="true" sz="1137">
                  <a:solidFill>
                    <a:srgbClr val="203162"/>
                  </a:solidFill>
                  <a:latin typeface="Quicksand Bold"/>
                  <a:ea typeface="Quicksand Bold"/>
                  <a:cs typeface="Quicksand Bold"/>
                  <a:sym typeface="Quicksand Bold"/>
                </a:rPr>
                <a:t>Machine Learning</a:t>
              </a:r>
            </a:p>
          </p:txBody>
        </p:sp>
      </p:grpSp>
      <p:grpSp>
        <p:nvGrpSpPr>
          <p:cNvPr name="Group 54" id="54"/>
          <p:cNvGrpSpPr/>
          <p:nvPr/>
        </p:nvGrpSpPr>
        <p:grpSpPr>
          <a:xfrm rot="0">
            <a:off x="2063057" y="5124394"/>
            <a:ext cx="1595102" cy="2138625"/>
            <a:chOff x="0" y="0"/>
            <a:chExt cx="2126803" cy="2851500"/>
          </a:xfrm>
        </p:grpSpPr>
        <p:sp>
          <p:nvSpPr>
            <p:cNvPr name="Freeform 55" id="55"/>
            <p:cNvSpPr/>
            <p:nvPr/>
          </p:nvSpPr>
          <p:spPr>
            <a:xfrm flipH="false" flipV="false" rot="0">
              <a:off x="0" y="0"/>
              <a:ext cx="2126803" cy="2382366"/>
            </a:xfrm>
            <a:custGeom>
              <a:avLst/>
              <a:gdLst/>
              <a:ahLst/>
              <a:cxnLst/>
              <a:rect r="r" b="b" t="t" l="l"/>
              <a:pathLst>
                <a:path h="2382366" w="2126803">
                  <a:moveTo>
                    <a:pt x="0" y="0"/>
                  </a:moveTo>
                  <a:lnTo>
                    <a:pt x="2126803" y="0"/>
                  </a:lnTo>
                  <a:lnTo>
                    <a:pt x="2126803" y="2382366"/>
                  </a:lnTo>
                  <a:lnTo>
                    <a:pt x="0" y="238236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56" id="56"/>
            <p:cNvSpPr txBox="true"/>
            <p:nvPr/>
          </p:nvSpPr>
          <p:spPr>
            <a:xfrm rot="0">
              <a:off x="282062" y="2446722"/>
              <a:ext cx="1562679" cy="404777"/>
            </a:xfrm>
            <a:prstGeom prst="rect">
              <a:avLst/>
            </a:prstGeom>
          </p:spPr>
          <p:txBody>
            <a:bodyPr anchor="t" rtlCol="false" tIns="0" lIns="0" bIns="0" rIns="0">
              <a:spAutoFit/>
            </a:bodyPr>
            <a:lstStyle/>
            <a:p>
              <a:pPr algn="ctr">
                <a:lnSpc>
                  <a:spcPts val="1149"/>
                </a:lnSpc>
              </a:pPr>
              <a:r>
                <a:rPr lang="en-US" sz="1137" b="true">
                  <a:solidFill>
                    <a:srgbClr val="203162"/>
                  </a:solidFill>
                  <a:latin typeface="Quicksand Bold"/>
                  <a:ea typeface="Quicksand Bold"/>
                  <a:cs typeface="Quicksand Bold"/>
                  <a:sym typeface="Quicksand Bold"/>
                </a:rPr>
                <a:t>Customer</a:t>
              </a:r>
            </a:p>
            <a:p>
              <a:pPr algn="ctr">
                <a:lnSpc>
                  <a:spcPts val="1149"/>
                </a:lnSpc>
                <a:spcBef>
                  <a:spcPct val="0"/>
                </a:spcBef>
              </a:pPr>
              <a:r>
                <a:rPr lang="en-US" b="true" sz="1137">
                  <a:solidFill>
                    <a:srgbClr val="203162"/>
                  </a:solidFill>
                  <a:latin typeface="Quicksand Bold"/>
                  <a:ea typeface="Quicksand Bold"/>
                  <a:cs typeface="Quicksand Bold"/>
                  <a:sym typeface="Quicksand Bold"/>
                </a:rPr>
                <a:t>Data</a:t>
              </a:r>
            </a:p>
          </p:txBody>
        </p:sp>
      </p:grpSp>
      <p:grpSp>
        <p:nvGrpSpPr>
          <p:cNvPr name="Group 57" id="57"/>
          <p:cNvGrpSpPr/>
          <p:nvPr/>
        </p:nvGrpSpPr>
        <p:grpSpPr>
          <a:xfrm rot="0">
            <a:off x="7232648" y="7375100"/>
            <a:ext cx="1239032" cy="1258451"/>
            <a:chOff x="0" y="0"/>
            <a:chExt cx="1652042" cy="1677934"/>
          </a:xfrm>
        </p:grpSpPr>
        <p:pic>
          <p:nvPicPr>
            <p:cNvPr name="Picture 58" id="58"/>
            <p:cNvPicPr>
              <a:picLocks noChangeAspect="true"/>
            </p:cNvPicPr>
            <p:nvPr/>
          </p:nvPicPr>
          <p:blipFill>
            <a:blip r:embed="rId18"/>
            <a:srcRect l="0" t="0" r="0" b="0"/>
            <a:stretch>
              <a:fillRect/>
            </a:stretch>
          </p:blipFill>
          <p:spPr>
            <a:xfrm flipH="false" flipV="false" rot="0">
              <a:off x="0" y="0"/>
              <a:ext cx="1595115" cy="1588259"/>
            </a:xfrm>
            <a:prstGeom prst="rect">
              <a:avLst/>
            </a:prstGeom>
          </p:spPr>
        </p:pic>
        <p:sp>
          <p:nvSpPr>
            <p:cNvPr name="TextBox 59" id="59"/>
            <p:cNvSpPr txBox="true"/>
            <p:nvPr/>
          </p:nvSpPr>
          <p:spPr>
            <a:xfrm rot="0">
              <a:off x="89363" y="1466767"/>
              <a:ext cx="1562679" cy="211167"/>
            </a:xfrm>
            <a:prstGeom prst="rect">
              <a:avLst/>
            </a:prstGeom>
          </p:spPr>
          <p:txBody>
            <a:bodyPr anchor="t" rtlCol="false" tIns="0" lIns="0" bIns="0" rIns="0">
              <a:spAutoFit/>
            </a:bodyPr>
            <a:lstStyle/>
            <a:p>
              <a:pPr algn="ctr">
                <a:lnSpc>
                  <a:spcPts val="1149"/>
                </a:lnSpc>
                <a:spcBef>
                  <a:spcPct val="0"/>
                </a:spcBef>
              </a:pPr>
              <a:r>
                <a:rPr lang="en-US" b="true" sz="1137">
                  <a:solidFill>
                    <a:srgbClr val="203162"/>
                  </a:solidFill>
                  <a:latin typeface="Quicksand Bold"/>
                  <a:ea typeface="Quicksand Bold"/>
                  <a:cs typeface="Quicksand Bold"/>
                  <a:sym typeface="Quicksand Bold"/>
                </a:rPr>
                <a:t>Non Default</a:t>
              </a:r>
            </a:p>
          </p:txBody>
        </p:sp>
      </p:grpSp>
      <p:sp>
        <p:nvSpPr>
          <p:cNvPr name="TextBox 60" id="60"/>
          <p:cNvSpPr txBox="true"/>
          <p:nvPr/>
        </p:nvSpPr>
        <p:spPr>
          <a:xfrm rot="0">
            <a:off x="4301569" y="819150"/>
            <a:ext cx="11605202" cy="1314450"/>
          </a:xfrm>
          <a:prstGeom prst="rect">
            <a:avLst/>
          </a:prstGeom>
        </p:spPr>
        <p:txBody>
          <a:bodyPr anchor="t" rtlCol="false" tIns="0" lIns="0" bIns="0" rIns="0">
            <a:spAutoFit/>
          </a:bodyPr>
          <a:lstStyle/>
          <a:p>
            <a:pPr algn="l">
              <a:lnSpc>
                <a:spcPts val="8769"/>
              </a:lnSpc>
            </a:pPr>
            <a:r>
              <a:rPr lang="en-US" sz="7307" b="true">
                <a:solidFill>
                  <a:srgbClr val="203162"/>
                </a:solidFill>
                <a:latin typeface="Agrandir Bold"/>
                <a:ea typeface="Agrandir Bold"/>
                <a:cs typeface="Agrandir Bold"/>
                <a:sym typeface="Agrandir Bold"/>
              </a:rPr>
              <a:t>Business Recomendation</a:t>
            </a:r>
          </a:p>
        </p:txBody>
      </p:sp>
      <p:grpSp>
        <p:nvGrpSpPr>
          <p:cNvPr name="Group 61" id="61"/>
          <p:cNvGrpSpPr/>
          <p:nvPr/>
        </p:nvGrpSpPr>
        <p:grpSpPr>
          <a:xfrm rot="0">
            <a:off x="9780711" y="5595072"/>
            <a:ext cx="3508767" cy="1531845"/>
            <a:chOff x="0" y="0"/>
            <a:chExt cx="4678357" cy="2042460"/>
          </a:xfrm>
        </p:grpSpPr>
        <p:sp>
          <p:nvSpPr>
            <p:cNvPr name="Freeform 62" id="62"/>
            <p:cNvSpPr/>
            <p:nvPr/>
          </p:nvSpPr>
          <p:spPr>
            <a:xfrm flipH="false" flipV="false" rot="0">
              <a:off x="1377763" y="0"/>
              <a:ext cx="1969667" cy="1754794"/>
            </a:xfrm>
            <a:custGeom>
              <a:avLst/>
              <a:gdLst/>
              <a:ahLst/>
              <a:cxnLst/>
              <a:rect r="r" b="b" t="t" l="l"/>
              <a:pathLst>
                <a:path h="1754794" w="1969667">
                  <a:moveTo>
                    <a:pt x="0" y="0"/>
                  </a:moveTo>
                  <a:lnTo>
                    <a:pt x="1969667" y="0"/>
                  </a:lnTo>
                  <a:lnTo>
                    <a:pt x="1969667" y="1754794"/>
                  </a:lnTo>
                  <a:lnTo>
                    <a:pt x="0" y="175479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63" id="63"/>
            <p:cNvSpPr txBox="true"/>
            <p:nvPr/>
          </p:nvSpPr>
          <p:spPr>
            <a:xfrm rot="0">
              <a:off x="0" y="1793886"/>
              <a:ext cx="4678357" cy="248574"/>
            </a:xfrm>
            <a:prstGeom prst="rect">
              <a:avLst/>
            </a:prstGeom>
          </p:spPr>
          <p:txBody>
            <a:bodyPr anchor="t" rtlCol="false" tIns="0" lIns="0" bIns="0" rIns="0">
              <a:spAutoFit/>
            </a:bodyPr>
            <a:lstStyle/>
            <a:p>
              <a:pPr algn="ctr">
                <a:lnSpc>
                  <a:spcPts val="1593"/>
                </a:lnSpc>
              </a:pPr>
              <a:r>
                <a:rPr lang="en-US" sz="1137" b="true">
                  <a:solidFill>
                    <a:srgbClr val="021D4A"/>
                  </a:solidFill>
                  <a:latin typeface="Quicksand Semi-Bold"/>
                  <a:ea typeface="Quicksand Semi-Bold"/>
                  <a:cs typeface="Quicksand Semi-Bold"/>
                  <a:sym typeface="Quicksand Semi-Bold"/>
                </a:rPr>
                <a:t>Credit Application Approved</a:t>
              </a:r>
            </a:p>
          </p:txBody>
        </p:sp>
      </p:grpSp>
      <p:grpSp>
        <p:nvGrpSpPr>
          <p:cNvPr name="Group 64" id="64"/>
          <p:cNvGrpSpPr/>
          <p:nvPr/>
        </p:nvGrpSpPr>
        <p:grpSpPr>
          <a:xfrm rot="0">
            <a:off x="8990300" y="7051823"/>
            <a:ext cx="1425181" cy="2021587"/>
            <a:chOff x="0" y="0"/>
            <a:chExt cx="1900241" cy="2695449"/>
          </a:xfrm>
        </p:grpSpPr>
        <p:sp>
          <p:nvSpPr>
            <p:cNvPr name="Freeform 65" id="65"/>
            <p:cNvSpPr/>
            <p:nvPr/>
          </p:nvSpPr>
          <p:spPr>
            <a:xfrm flipH="false" flipV="false" rot="0">
              <a:off x="0" y="0"/>
              <a:ext cx="1900241" cy="2267099"/>
            </a:xfrm>
            <a:custGeom>
              <a:avLst/>
              <a:gdLst/>
              <a:ahLst/>
              <a:cxnLst/>
              <a:rect r="r" b="b" t="t" l="l"/>
              <a:pathLst>
                <a:path h="2267099" w="1900241">
                  <a:moveTo>
                    <a:pt x="0" y="0"/>
                  </a:moveTo>
                  <a:lnTo>
                    <a:pt x="1900241" y="0"/>
                  </a:lnTo>
                  <a:lnTo>
                    <a:pt x="1900241" y="2267099"/>
                  </a:lnTo>
                  <a:lnTo>
                    <a:pt x="0" y="226709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66" id="66"/>
            <p:cNvSpPr txBox="true"/>
            <p:nvPr/>
          </p:nvSpPr>
          <p:spPr>
            <a:xfrm rot="0">
              <a:off x="168781" y="2484283"/>
              <a:ext cx="1562679" cy="211167"/>
            </a:xfrm>
            <a:prstGeom prst="rect">
              <a:avLst/>
            </a:prstGeom>
          </p:spPr>
          <p:txBody>
            <a:bodyPr anchor="t" rtlCol="false" tIns="0" lIns="0" bIns="0" rIns="0">
              <a:spAutoFit/>
            </a:bodyPr>
            <a:lstStyle/>
            <a:p>
              <a:pPr algn="ctr">
                <a:lnSpc>
                  <a:spcPts val="1149"/>
                </a:lnSpc>
                <a:spcBef>
                  <a:spcPct val="0"/>
                </a:spcBef>
              </a:pPr>
              <a:r>
                <a:rPr lang="en-US" b="true" sz="1137">
                  <a:solidFill>
                    <a:srgbClr val="203162"/>
                  </a:solidFill>
                  <a:latin typeface="Quicksand Bold"/>
                  <a:ea typeface="Quicksand Bold"/>
                  <a:cs typeface="Quicksand Bold"/>
                  <a:sym typeface="Quicksand Bold"/>
                </a:rPr>
                <a:t>Approval</a:t>
              </a:r>
            </a:p>
          </p:txBody>
        </p:sp>
      </p:grpSp>
      <p:grpSp>
        <p:nvGrpSpPr>
          <p:cNvPr name="Group 67" id="67"/>
          <p:cNvGrpSpPr/>
          <p:nvPr/>
        </p:nvGrpSpPr>
        <p:grpSpPr>
          <a:xfrm rot="0">
            <a:off x="12874515" y="5666841"/>
            <a:ext cx="2426784" cy="1883296"/>
            <a:chOff x="0" y="0"/>
            <a:chExt cx="3235712" cy="2511061"/>
          </a:xfrm>
        </p:grpSpPr>
        <p:sp>
          <p:nvSpPr>
            <p:cNvPr name="Freeform 68" id="68"/>
            <p:cNvSpPr/>
            <p:nvPr/>
          </p:nvSpPr>
          <p:spPr>
            <a:xfrm flipH="false" flipV="false" rot="0">
              <a:off x="338279" y="0"/>
              <a:ext cx="2559154" cy="1563410"/>
            </a:xfrm>
            <a:custGeom>
              <a:avLst/>
              <a:gdLst/>
              <a:ahLst/>
              <a:cxnLst/>
              <a:rect r="r" b="b" t="t" l="l"/>
              <a:pathLst>
                <a:path h="1563410" w="2559154">
                  <a:moveTo>
                    <a:pt x="0" y="0"/>
                  </a:moveTo>
                  <a:lnTo>
                    <a:pt x="2559154" y="0"/>
                  </a:lnTo>
                  <a:lnTo>
                    <a:pt x="2559154" y="1563410"/>
                  </a:lnTo>
                  <a:lnTo>
                    <a:pt x="0" y="156341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69" id="69"/>
            <p:cNvSpPr txBox="true"/>
            <p:nvPr/>
          </p:nvSpPr>
          <p:spPr>
            <a:xfrm rot="0">
              <a:off x="0" y="1726362"/>
              <a:ext cx="3235712" cy="784699"/>
            </a:xfrm>
            <a:prstGeom prst="rect">
              <a:avLst/>
            </a:prstGeom>
          </p:spPr>
          <p:txBody>
            <a:bodyPr anchor="t" rtlCol="false" tIns="0" lIns="0" bIns="0" rIns="0">
              <a:spAutoFit/>
            </a:bodyPr>
            <a:lstStyle/>
            <a:p>
              <a:pPr algn="ctr">
                <a:lnSpc>
                  <a:spcPts val="1593"/>
                </a:lnSpc>
              </a:pPr>
              <a:r>
                <a:rPr lang="en-US" sz="1137" b="true">
                  <a:solidFill>
                    <a:srgbClr val="021D4A"/>
                  </a:solidFill>
                  <a:latin typeface="Quicksand Bold"/>
                  <a:ea typeface="Quicksand Bold"/>
                  <a:cs typeface="Quicksand Bold"/>
                  <a:sym typeface="Quicksand Bold"/>
                </a:rPr>
                <a:t>Monitor changes</a:t>
              </a:r>
            </a:p>
            <a:p>
              <a:pPr algn="ctr">
                <a:lnSpc>
                  <a:spcPts val="1593"/>
                </a:lnSpc>
              </a:pPr>
              <a:r>
                <a:rPr lang="en-US" sz="1137" b="true">
                  <a:solidFill>
                    <a:srgbClr val="021D4A"/>
                  </a:solidFill>
                  <a:latin typeface="Quicksand Bold"/>
                  <a:ea typeface="Quicksand Bold"/>
                  <a:cs typeface="Quicksand Bold"/>
                  <a:sym typeface="Quicksand Bold"/>
                </a:rPr>
                <a:t>in default rate and profit margins </a:t>
              </a:r>
            </a:p>
            <a:p>
              <a:pPr algn="ctr">
                <a:lnSpc>
                  <a:spcPts val="1593"/>
                </a:lnSpc>
              </a:pPr>
              <a:r>
                <a:rPr lang="en-US" sz="1137" b="true">
                  <a:solidFill>
                    <a:srgbClr val="021D4A"/>
                  </a:solidFill>
                  <a:latin typeface="Quicksand Bold"/>
                  <a:ea typeface="Quicksand Bold"/>
                  <a:cs typeface="Quicksand Bold"/>
                  <a:sym typeface="Quicksand Bold"/>
                </a:rPr>
                <a:t>regularly in 4 Months.</a:t>
              </a:r>
            </a:p>
          </p:txBody>
        </p:sp>
      </p:grpSp>
      <p:grpSp>
        <p:nvGrpSpPr>
          <p:cNvPr name="Group 70" id="70"/>
          <p:cNvGrpSpPr/>
          <p:nvPr/>
        </p:nvGrpSpPr>
        <p:grpSpPr>
          <a:xfrm rot="0">
            <a:off x="11007575" y="4909062"/>
            <a:ext cx="1003774" cy="518248"/>
            <a:chOff x="0" y="0"/>
            <a:chExt cx="1338365" cy="690997"/>
          </a:xfrm>
        </p:grpSpPr>
        <p:sp>
          <p:nvSpPr>
            <p:cNvPr name="AutoShape 71" id="71"/>
            <p:cNvSpPr/>
            <p:nvPr/>
          </p:nvSpPr>
          <p:spPr>
            <a:xfrm flipV="true">
              <a:off x="0" y="23310"/>
              <a:ext cx="726886" cy="0"/>
            </a:xfrm>
            <a:prstGeom prst="line">
              <a:avLst/>
            </a:prstGeom>
            <a:ln cap="flat" w="46620">
              <a:solidFill>
                <a:srgbClr val="FF9D42"/>
              </a:solidFill>
              <a:prstDash val="solid"/>
              <a:headEnd type="none" len="sm" w="sm"/>
              <a:tailEnd type="none" len="sm" w="sm"/>
            </a:ln>
          </p:spPr>
        </p:sp>
        <p:sp>
          <p:nvSpPr>
            <p:cNvPr name="AutoShape 72" id="72"/>
            <p:cNvSpPr/>
            <p:nvPr/>
          </p:nvSpPr>
          <p:spPr>
            <a:xfrm flipV="true">
              <a:off x="703360" y="34969"/>
              <a:ext cx="108" cy="656024"/>
            </a:xfrm>
            <a:prstGeom prst="line">
              <a:avLst/>
            </a:prstGeom>
            <a:ln cap="flat" w="46620">
              <a:solidFill>
                <a:srgbClr val="FF9D42"/>
              </a:solidFill>
              <a:prstDash val="solid"/>
              <a:headEnd type="none" len="sm" w="sm"/>
              <a:tailEnd type="none" len="sm" w="sm"/>
            </a:ln>
          </p:spPr>
        </p:sp>
        <p:sp>
          <p:nvSpPr>
            <p:cNvPr name="AutoShape 73" id="73"/>
            <p:cNvSpPr/>
            <p:nvPr/>
          </p:nvSpPr>
          <p:spPr>
            <a:xfrm>
              <a:off x="703244" y="23310"/>
              <a:ext cx="635122" cy="0"/>
            </a:xfrm>
            <a:prstGeom prst="line">
              <a:avLst/>
            </a:prstGeom>
            <a:ln cap="flat" w="46620">
              <a:solidFill>
                <a:srgbClr val="FF9D42"/>
              </a:solidFill>
              <a:prstDash val="solid"/>
              <a:headEnd type="none" len="sm" w="sm"/>
              <a:tailEnd type="none" len="sm" w="sm"/>
            </a:ln>
          </p:spPr>
        </p:sp>
      </p:grpSp>
      <p:grpSp>
        <p:nvGrpSpPr>
          <p:cNvPr name="Group 74" id="74"/>
          <p:cNvGrpSpPr/>
          <p:nvPr/>
        </p:nvGrpSpPr>
        <p:grpSpPr>
          <a:xfrm rot="0">
            <a:off x="11084651" y="4362284"/>
            <a:ext cx="3508767" cy="1192945"/>
            <a:chOff x="0" y="0"/>
            <a:chExt cx="4678357" cy="1590593"/>
          </a:xfrm>
        </p:grpSpPr>
        <p:sp>
          <p:nvSpPr>
            <p:cNvPr name="Freeform 75" id="75"/>
            <p:cNvSpPr/>
            <p:nvPr/>
          </p:nvSpPr>
          <p:spPr>
            <a:xfrm flipH="false" flipV="false" rot="0">
              <a:off x="1738586" y="0"/>
              <a:ext cx="1201185" cy="1248583"/>
            </a:xfrm>
            <a:custGeom>
              <a:avLst/>
              <a:gdLst/>
              <a:ahLst/>
              <a:cxnLst/>
              <a:rect r="r" b="b" t="t" l="l"/>
              <a:pathLst>
                <a:path h="1248583" w="1201185">
                  <a:moveTo>
                    <a:pt x="0" y="0"/>
                  </a:moveTo>
                  <a:lnTo>
                    <a:pt x="1201185" y="0"/>
                  </a:lnTo>
                  <a:lnTo>
                    <a:pt x="1201185" y="1248583"/>
                  </a:lnTo>
                  <a:lnTo>
                    <a:pt x="0" y="1248583"/>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76" id="76"/>
            <p:cNvSpPr txBox="true"/>
            <p:nvPr/>
          </p:nvSpPr>
          <p:spPr>
            <a:xfrm rot="0">
              <a:off x="0" y="1342019"/>
              <a:ext cx="4678357" cy="248574"/>
            </a:xfrm>
            <a:prstGeom prst="rect">
              <a:avLst/>
            </a:prstGeom>
          </p:spPr>
          <p:txBody>
            <a:bodyPr anchor="t" rtlCol="false" tIns="0" lIns="0" bIns="0" rIns="0">
              <a:spAutoFit/>
            </a:bodyPr>
            <a:lstStyle/>
            <a:p>
              <a:pPr algn="ctr">
                <a:lnSpc>
                  <a:spcPts val="1593"/>
                </a:lnSpc>
              </a:pPr>
              <a:r>
                <a:rPr lang="en-US" sz="1137" b="true">
                  <a:solidFill>
                    <a:srgbClr val="021D4A"/>
                  </a:solidFill>
                  <a:latin typeface="Quicksand Semi-Bold"/>
                  <a:ea typeface="Quicksand Semi-Bold"/>
                  <a:cs typeface="Quicksand Semi-Bold"/>
                  <a:sym typeface="Quicksand Semi-Bold"/>
                </a:rPr>
                <a:t>Rejected</a:t>
              </a:r>
            </a:p>
          </p:txBody>
        </p:sp>
      </p:grpSp>
    </p:spTree>
  </p:cSld>
  <p:clrMapOvr>
    <a:masterClrMapping/>
  </p:clrMapOvr>
  <p:transition spd="fast">
    <p:fade/>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879643" y="-6330"/>
            <a:ext cx="6160523" cy="10287000"/>
            <a:chOff x="0" y="0"/>
            <a:chExt cx="1622524" cy="2709333"/>
          </a:xfrm>
        </p:grpSpPr>
        <p:sp>
          <p:nvSpPr>
            <p:cNvPr name="Freeform 3" id="3"/>
            <p:cNvSpPr/>
            <p:nvPr/>
          </p:nvSpPr>
          <p:spPr>
            <a:xfrm flipH="false" flipV="false" rot="0">
              <a:off x="0" y="0"/>
              <a:ext cx="1622525" cy="2709333"/>
            </a:xfrm>
            <a:custGeom>
              <a:avLst/>
              <a:gdLst/>
              <a:ahLst/>
              <a:cxnLst/>
              <a:rect r="r" b="b" t="t" l="l"/>
              <a:pathLst>
                <a:path h="2709333" w="1622525">
                  <a:moveTo>
                    <a:pt x="0" y="0"/>
                  </a:moveTo>
                  <a:lnTo>
                    <a:pt x="1622525" y="0"/>
                  </a:lnTo>
                  <a:lnTo>
                    <a:pt x="1622525" y="2709333"/>
                  </a:lnTo>
                  <a:lnTo>
                    <a:pt x="0" y="2709333"/>
                  </a:lnTo>
                  <a:close/>
                </a:path>
              </a:pathLst>
            </a:custGeom>
            <a:solidFill>
              <a:srgbClr val="203162"/>
            </a:solidFill>
          </p:spPr>
        </p:sp>
        <p:sp>
          <p:nvSpPr>
            <p:cNvPr name="TextBox 4" id="4"/>
            <p:cNvSpPr txBox="true"/>
            <p:nvPr/>
          </p:nvSpPr>
          <p:spPr>
            <a:xfrm>
              <a:off x="0" y="38100"/>
              <a:ext cx="1622524" cy="2671233"/>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1028700" y="530206"/>
            <a:ext cx="7963704" cy="1095762"/>
            <a:chOff x="0" y="0"/>
            <a:chExt cx="2097436" cy="288596"/>
          </a:xfrm>
        </p:grpSpPr>
        <p:sp>
          <p:nvSpPr>
            <p:cNvPr name="Freeform 6" id="6"/>
            <p:cNvSpPr/>
            <p:nvPr/>
          </p:nvSpPr>
          <p:spPr>
            <a:xfrm flipH="false" flipV="false" rot="0">
              <a:off x="0" y="0"/>
              <a:ext cx="2097436" cy="288596"/>
            </a:xfrm>
            <a:custGeom>
              <a:avLst/>
              <a:gdLst/>
              <a:ahLst/>
              <a:cxnLst/>
              <a:rect r="r" b="b" t="t" l="l"/>
              <a:pathLst>
                <a:path h="288596" w="2097436">
                  <a:moveTo>
                    <a:pt x="97215" y="0"/>
                  </a:moveTo>
                  <a:lnTo>
                    <a:pt x="2000221" y="0"/>
                  </a:lnTo>
                  <a:cubicBezTo>
                    <a:pt x="2053912" y="0"/>
                    <a:pt x="2097436" y="43525"/>
                    <a:pt x="2097436" y="97215"/>
                  </a:cubicBezTo>
                  <a:lnTo>
                    <a:pt x="2097436" y="191381"/>
                  </a:lnTo>
                  <a:cubicBezTo>
                    <a:pt x="2097436" y="245071"/>
                    <a:pt x="2053912" y="288596"/>
                    <a:pt x="2000221" y="288596"/>
                  </a:cubicBezTo>
                  <a:lnTo>
                    <a:pt x="97215" y="288596"/>
                  </a:lnTo>
                  <a:cubicBezTo>
                    <a:pt x="43525" y="288596"/>
                    <a:pt x="0" y="245071"/>
                    <a:pt x="0" y="191381"/>
                  </a:cubicBezTo>
                  <a:lnTo>
                    <a:pt x="0" y="97215"/>
                  </a:lnTo>
                  <a:cubicBezTo>
                    <a:pt x="0" y="43525"/>
                    <a:pt x="43525" y="0"/>
                    <a:pt x="97215" y="0"/>
                  </a:cubicBezTo>
                  <a:close/>
                </a:path>
              </a:pathLst>
            </a:custGeom>
            <a:solidFill>
              <a:srgbClr val="86C2F8"/>
            </a:solidFill>
          </p:spPr>
        </p:sp>
        <p:sp>
          <p:nvSpPr>
            <p:cNvPr name="TextBox 7" id="7"/>
            <p:cNvSpPr txBox="true"/>
            <p:nvPr/>
          </p:nvSpPr>
          <p:spPr>
            <a:xfrm>
              <a:off x="0" y="47625"/>
              <a:ext cx="2097436" cy="240971"/>
            </a:xfrm>
            <a:prstGeom prst="rect">
              <a:avLst/>
            </a:prstGeom>
          </p:spPr>
          <p:txBody>
            <a:bodyPr anchor="ctr" rtlCol="false" tIns="50800" lIns="50800" bIns="50800" rIns="50800"/>
            <a:lstStyle/>
            <a:p>
              <a:pPr algn="ctr">
                <a:lnSpc>
                  <a:spcPts val="3030"/>
                </a:lnSpc>
              </a:pPr>
              <a:r>
                <a:rPr lang="en-US" b="true" sz="3000">
                  <a:solidFill>
                    <a:srgbClr val="203162"/>
                  </a:solidFill>
                  <a:latin typeface="Quicksand Bold"/>
                  <a:ea typeface="Quicksand Bold"/>
                  <a:cs typeface="Quicksand Bold"/>
                  <a:sym typeface="Quicksand Bold"/>
                </a:rPr>
                <a:t>Simulasi Perhitungan Kerugian dalam Penerapan Machine Learning</a:t>
              </a:r>
            </a:p>
          </p:txBody>
        </p:sp>
      </p:grpSp>
      <p:grpSp>
        <p:nvGrpSpPr>
          <p:cNvPr name="Group 8" id="8"/>
          <p:cNvGrpSpPr/>
          <p:nvPr/>
        </p:nvGrpSpPr>
        <p:grpSpPr>
          <a:xfrm rot="0">
            <a:off x="13421046" y="5406073"/>
            <a:ext cx="4866954" cy="4874597"/>
            <a:chOff x="0" y="0"/>
            <a:chExt cx="6489273" cy="6499462"/>
          </a:xfrm>
        </p:grpSpPr>
        <p:sp>
          <p:nvSpPr>
            <p:cNvPr name="Freeform 9" id="9"/>
            <p:cNvSpPr/>
            <p:nvPr/>
          </p:nvSpPr>
          <p:spPr>
            <a:xfrm flipH="false" flipV="false" rot="0">
              <a:off x="2113669" y="2132881"/>
              <a:ext cx="2230338" cy="2150496"/>
            </a:xfrm>
            <a:custGeom>
              <a:avLst/>
              <a:gdLst/>
              <a:ahLst/>
              <a:cxnLst/>
              <a:rect r="r" b="b" t="t" l="l"/>
              <a:pathLst>
                <a:path h="2150496" w="2230338">
                  <a:moveTo>
                    <a:pt x="0" y="0"/>
                  </a:moveTo>
                  <a:lnTo>
                    <a:pt x="2230338" y="0"/>
                  </a:lnTo>
                  <a:lnTo>
                    <a:pt x="2230338" y="2150496"/>
                  </a:lnTo>
                  <a:lnTo>
                    <a:pt x="0" y="2150496"/>
                  </a:lnTo>
                  <a:lnTo>
                    <a:pt x="0" y="0"/>
                  </a:lnTo>
                  <a:close/>
                </a:path>
              </a:pathLst>
            </a:custGeom>
            <a:blipFill>
              <a:blip r:embed="rId2">
                <a:extLst>
                  <a:ext uri="{96DAC541-7B7A-43D3-8B79-37D633B846F1}">
                    <asvg:svgBlip xmlns:asvg="http://schemas.microsoft.com/office/drawing/2016/SVG/main" r:embed="rId3"/>
                  </a:ext>
                </a:extLst>
              </a:blip>
              <a:stretch>
                <a:fillRect l="0" t="-5488" r="0" b="0"/>
              </a:stretch>
            </a:blipFill>
          </p:spPr>
        </p:sp>
        <p:grpSp>
          <p:nvGrpSpPr>
            <p:cNvPr name="Group 10" id="10"/>
            <p:cNvGrpSpPr/>
            <p:nvPr/>
          </p:nvGrpSpPr>
          <p:grpSpPr>
            <a:xfrm rot="0">
              <a:off x="4305523" y="0"/>
              <a:ext cx="2152003" cy="215200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0"/>
              </a:solidFill>
            </p:spPr>
          </p:sp>
          <p:sp>
            <p:nvSpPr>
              <p:cNvPr name="TextBox 12" id="12"/>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grpSp>
          <p:nvGrpSpPr>
            <p:cNvPr name="Group 13" id="13"/>
            <p:cNvGrpSpPr/>
            <p:nvPr/>
          </p:nvGrpSpPr>
          <p:grpSpPr>
            <a:xfrm rot="0">
              <a:off x="0" y="4327167"/>
              <a:ext cx="2142982" cy="214298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9A28D"/>
              </a:solidFill>
            </p:spPr>
          </p:sp>
          <p:sp>
            <p:nvSpPr>
              <p:cNvPr name="TextBox 15" id="15"/>
              <p:cNvSpPr txBox="true"/>
              <p:nvPr/>
            </p:nvSpPr>
            <p:spPr>
              <a:xfrm>
                <a:off x="190500" y="228600"/>
                <a:ext cx="431800" cy="393700"/>
              </a:xfrm>
              <a:prstGeom prst="rect">
                <a:avLst/>
              </a:prstGeom>
            </p:spPr>
            <p:txBody>
              <a:bodyPr anchor="ctr" rtlCol="false" tIns="50800" lIns="50800" bIns="50800" rIns="50800"/>
              <a:lstStyle/>
              <a:p>
                <a:pPr algn="ctr">
                  <a:lnSpc>
                    <a:spcPts val="2186"/>
                  </a:lnSpc>
                </a:pPr>
              </a:p>
            </p:txBody>
          </p:sp>
        </p:grpSp>
        <p:grpSp>
          <p:nvGrpSpPr>
            <p:cNvPr name="Group 16" id="16"/>
            <p:cNvGrpSpPr/>
            <p:nvPr/>
          </p:nvGrpSpPr>
          <p:grpSpPr>
            <a:xfrm rot="0">
              <a:off x="4329755" y="4283377"/>
              <a:ext cx="2159518" cy="2216086"/>
              <a:chOff x="0" y="0"/>
              <a:chExt cx="880058" cy="903111"/>
            </a:xfrm>
          </p:grpSpPr>
          <p:sp>
            <p:nvSpPr>
              <p:cNvPr name="Freeform 17" id="17"/>
              <p:cNvSpPr/>
              <p:nvPr/>
            </p:nvSpPr>
            <p:spPr>
              <a:xfrm flipH="false" flipV="false" rot="0">
                <a:off x="0" y="0"/>
                <a:ext cx="880058" cy="903111"/>
              </a:xfrm>
              <a:custGeom>
                <a:avLst/>
                <a:gdLst/>
                <a:ahLst/>
                <a:cxnLst/>
                <a:rect r="r" b="b" t="t" l="l"/>
                <a:pathLst>
                  <a:path h="903111" w="880058">
                    <a:moveTo>
                      <a:pt x="0" y="0"/>
                    </a:moveTo>
                    <a:lnTo>
                      <a:pt x="880058" y="0"/>
                    </a:lnTo>
                    <a:lnTo>
                      <a:pt x="880058" y="903111"/>
                    </a:lnTo>
                    <a:lnTo>
                      <a:pt x="0" y="903111"/>
                    </a:lnTo>
                    <a:close/>
                  </a:path>
                </a:pathLst>
              </a:custGeom>
              <a:solidFill>
                <a:srgbClr val="4672F4"/>
              </a:solidFill>
            </p:spPr>
          </p:sp>
          <p:sp>
            <p:nvSpPr>
              <p:cNvPr name="TextBox 18" id="18"/>
              <p:cNvSpPr txBox="true"/>
              <p:nvPr/>
            </p:nvSpPr>
            <p:spPr>
              <a:xfrm>
                <a:off x="0" y="38100"/>
                <a:ext cx="880058" cy="865011"/>
              </a:xfrm>
              <a:prstGeom prst="rect">
                <a:avLst/>
              </a:prstGeom>
            </p:spPr>
            <p:txBody>
              <a:bodyPr anchor="ctr" rtlCol="false" tIns="50800" lIns="50800" bIns="50800" rIns="50800"/>
              <a:lstStyle/>
              <a:p>
                <a:pPr algn="ctr">
                  <a:lnSpc>
                    <a:spcPts val="2186"/>
                  </a:lnSpc>
                </a:pPr>
              </a:p>
            </p:txBody>
          </p:sp>
        </p:grpSp>
        <p:sp>
          <p:nvSpPr>
            <p:cNvPr name="Freeform 19" id="19"/>
            <p:cNvSpPr/>
            <p:nvPr/>
          </p:nvSpPr>
          <p:spPr>
            <a:xfrm flipH="false" flipV="false" rot="1431716">
              <a:off x="4965928" y="4390235"/>
              <a:ext cx="943738" cy="1966122"/>
            </a:xfrm>
            <a:custGeom>
              <a:avLst/>
              <a:gdLst/>
              <a:ahLst/>
              <a:cxnLst/>
              <a:rect r="r" b="b" t="t" l="l"/>
              <a:pathLst>
                <a:path h="1966122" w="943738">
                  <a:moveTo>
                    <a:pt x="0" y="0"/>
                  </a:moveTo>
                  <a:lnTo>
                    <a:pt x="943739" y="0"/>
                  </a:lnTo>
                  <a:lnTo>
                    <a:pt x="943739" y="1966122"/>
                  </a:lnTo>
                  <a:lnTo>
                    <a:pt x="0" y="19661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0" id="20"/>
            <p:cNvGrpSpPr/>
            <p:nvPr/>
          </p:nvGrpSpPr>
          <p:grpSpPr>
            <a:xfrm rot="0">
              <a:off x="4764953" y="4525703"/>
              <a:ext cx="576394" cy="57639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F1"/>
              </a:solidFill>
            </p:spPr>
          </p:sp>
          <p:sp>
            <p:nvSpPr>
              <p:cNvPr name="TextBox 22" id="22"/>
              <p:cNvSpPr txBox="true"/>
              <p:nvPr/>
            </p:nvSpPr>
            <p:spPr>
              <a:xfrm>
                <a:off x="190500" y="161925"/>
                <a:ext cx="431800" cy="460375"/>
              </a:xfrm>
              <a:prstGeom prst="rect">
                <a:avLst/>
              </a:prstGeom>
            </p:spPr>
            <p:txBody>
              <a:bodyPr anchor="ctr" rtlCol="false" tIns="50800" lIns="50800" bIns="50800" rIns="50800"/>
              <a:lstStyle/>
              <a:p>
                <a:pPr algn="ctr">
                  <a:lnSpc>
                    <a:spcPts val="2221"/>
                  </a:lnSpc>
                </a:pPr>
              </a:p>
            </p:txBody>
          </p:sp>
        </p:grpSp>
        <p:grpSp>
          <p:nvGrpSpPr>
            <p:cNvPr name="Group 23" id="23"/>
            <p:cNvGrpSpPr/>
            <p:nvPr/>
          </p:nvGrpSpPr>
          <p:grpSpPr>
            <a:xfrm rot="0">
              <a:off x="5705665" y="5656830"/>
              <a:ext cx="386690" cy="38669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F1"/>
              </a:solidFill>
            </p:spPr>
          </p:sp>
          <p:sp>
            <p:nvSpPr>
              <p:cNvPr name="TextBox 25" id="25"/>
              <p:cNvSpPr txBox="true"/>
              <p:nvPr/>
            </p:nvSpPr>
            <p:spPr>
              <a:xfrm>
                <a:off x="190500" y="161925"/>
                <a:ext cx="431800" cy="460375"/>
              </a:xfrm>
              <a:prstGeom prst="rect">
                <a:avLst/>
              </a:prstGeom>
            </p:spPr>
            <p:txBody>
              <a:bodyPr anchor="ctr" rtlCol="false" tIns="50800" lIns="50800" bIns="50800" rIns="50800"/>
              <a:lstStyle/>
              <a:p>
                <a:pPr algn="ctr">
                  <a:lnSpc>
                    <a:spcPts val="2221"/>
                  </a:lnSpc>
                </a:pPr>
              </a:p>
            </p:txBody>
          </p:sp>
        </p:grpSp>
      </p:grpSp>
      <p:grpSp>
        <p:nvGrpSpPr>
          <p:cNvPr name="Group 26" id="26"/>
          <p:cNvGrpSpPr/>
          <p:nvPr/>
        </p:nvGrpSpPr>
        <p:grpSpPr>
          <a:xfrm rot="0">
            <a:off x="15419888" y="530206"/>
            <a:ext cx="2150490" cy="498494"/>
            <a:chOff x="0" y="0"/>
            <a:chExt cx="2867320" cy="664659"/>
          </a:xfrm>
        </p:grpSpPr>
        <p:sp>
          <p:nvSpPr>
            <p:cNvPr name="TextBox 27" id="27"/>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grpSp>
        <p:nvGrpSpPr>
          <p:cNvPr name="Group 28" id="28"/>
          <p:cNvGrpSpPr/>
          <p:nvPr/>
        </p:nvGrpSpPr>
        <p:grpSpPr>
          <a:xfrm rot="0">
            <a:off x="2734345" y="4553951"/>
            <a:ext cx="2488402" cy="1166438"/>
            <a:chOff x="0" y="0"/>
            <a:chExt cx="3317869" cy="1555251"/>
          </a:xfrm>
        </p:grpSpPr>
        <p:sp>
          <p:nvSpPr>
            <p:cNvPr name="Freeform 29" id="29"/>
            <p:cNvSpPr/>
            <p:nvPr/>
          </p:nvSpPr>
          <p:spPr>
            <a:xfrm flipH="false" flipV="false" rot="0">
              <a:off x="0" y="0"/>
              <a:ext cx="3317869" cy="1555251"/>
            </a:xfrm>
            <a:custGeom>
              <a:avLst/>
              <a:gdLst/>
              <a:ahLst/>
              <a:cxnLst/>
              <a:rect r="r" b="b" t="t" l="l"/>
              <a:pathLst>
                <a:path h="1555251" w="3317869">
                  <a:moveTo>
                    <a:pt x="0" y="0"/>
                  </a:moveTo>
                  <a:lnTo>
                    <a:pt x="3317869" y="0"/>
                  </a:lnTo>
                  <a:lnTo>
                    <a:pt x="3317869" y="1555251"/>
                  </a:lnTo>
                  <a:lnTo>
                    <a:pt x="0" y="15552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30" id="30"/>
          <p:cNvGrpSpPr/>
          <p:nvPr/>
        </p:nvGrpSpPr>
        <p:grpSpPr>
          <a:xfrm rot="0">
            <a:off x="2478142" y="6425919"/>
            <a:ext cx="3881092" cy="690387"/>
            <a:chOff x="0" y="0"/>
            <a:chExt cx="5174790" cy="920516"/>
          </a:xfrm>
        </p:grpSpPr>
        <p:sp>
          <p:nvSpPr>
            <p:cNvPr name="Freeform 31" id="31"/>
            <p:cNvSpPr/>
            <p:nvPr/>
          </p:nvSpPr>
          <p:spPr>
            <a:xfrm flipH="false" flipV="false" rot="0">
              <a:off x="0" y="0"/>
              <a:ext cx="5174790" cy="920516"/>
            </a:xfrm>
            <a:custGeom>
              <a:avLst/>
              <a:gdLst/>
              <a:ahLst/>
              <a:cxnLst/>
              <a:rect r="r" b="b" t="t" l="l"/>
              <a:pathLst>
                <a:path h="920516" w="5174790">
                  <a:moveTo>
                    <a:pt x="0" y="0"/>
                  </a:moveTo>
                  <a:lnTo>
                    <a:pt x="5174790" y="0"/>
                  </a:lnTo>
                  <a:lnTo>
                    <a:pt x="5174790" y="920516"/>
                  </a:lnTo>
                  <a:lnTo>
                    <a:pt x="0" y="9205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32" id="32"/>
          <p:cNvGrpSpPr/>
          <p:nvPr/>
        </p:nvGrpSpPr>
        <p:grpSpPr>
          <a:xfrm rot="0">
            <a:off x="5589782" y="7252040"/>
            <a:ext cx="2460762" cy="3028630"/>
            <a:chOff x="0" y="0"/>
            <a:chExt cx="660400" cy="812800"/>
          </a:xfrm>
        </p:grpSpPr>
        <p:sp>
          <p:nvSpPr>
            <p:cNvPr name="Freeform 33" id="33"/>
            <p:cNvSpPr/>
            <p:nvPr/>
          </p:nvSpPr>
          <p:spPr>
            <a:xfrm flipH="false" flipV="false" rot="0">
              <a:off x="0" y="0"/>
              <a:ext cx="660400" cy="812800"/>
            </a:xfrm>
            <a:custGeom>
              <a:avLst/>
              <a:gdLst/>
              <a:ahLst/>
              <a:cxnLst/>
              <a:rect r="r" b="b" t="t" l="l"/>
              <a:pathLst>
                <a:path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41B159"/>
            </a:solidFill>
          </p:spPr>
        </p:sp>
        <p:sp>
          <p:nvSpPr>
            <p:cNvPr name="TextBox 34" id="34"/>
            <p:cNvSpPr txBox="true"/>
            <p:nvPr/>
          </p:nvSpPr>
          <p:spPr>
            <a:xfrm>
              <a:off x="0" y="165100"/>
              <a:ext cx="660400" cy="647700"/>
            </a:xfrm>
            <a:prstGeom prst="rect">
              <a:avLst/>
            </a:prstGeom>
          </p:spPr>
          <p:txBody>
            <a:bodyPr anchor="ctr" rtlCol="false" tIns="50800" lIns="50800" bIns="50800" rIns="50800"/>
            <a:lstStyle/>
            <a:p>
              <a:pPr algn="ctr">
                <a:lnSpc>
                  <a:spcPts val="2186"/>
                </a:lnSpc>
              </a:pPr>
            </a:p>
          </p:txBody>
        </p:sp>
      </p:grpSp>
      <p:grpSp>
        <p:nvGrpSpPr>
          <p:cNvPr name="Group 35" id="35"/>
          <p:cNvGrpSpPr/>
          <p:nvPr/>
        </p:nvGrpSpPr>
        <p:grpSpPr>
          <a:xfrm rot="0">
            <a:off x="8645455" y="4553951"/>
            <a:ext cx="2993859" cy="1166438"/>
            <a:chOff x="0" y="0"/>
            <a:chExt cx="3991811" cy="1555251"/>
          </a:xfrm>
        </p:grpSpPr>
        <p:sp>
          <p:nvSpPr>
            <p:cNvPr name="Freeform 36" id="36"/>
            <p:cNvSpPr/>
            <p:nvPr/>
          </p:nvSpPr>
          <p:spPr>
            <a:xfrm flipH="false" flipV="false" rot="0">
              <a:off x="0" y="0"/>
              <a:ext cx="3991811" cy="1555251"/>
            </a:xfrm>
            <a:custGeom>
              <a:avLst/>
              <a:gdLst/>
              <a:ahLst/>
              <a:cxnLst/>
              <a:rect r="r" b="b" t="t" l="l"/>
              <a:pathLst>
                <a:path h="1555251" w="3991811">
                  <a:moveTo>
                    <a:pt x="0" y="0"/>
                  </a:moveTo>
                  <a:lnTo>
                    <a:pt x="3991811" y="0"/>
                  </a:lnTo>
                  <a:lnTo>
                    <a:pt x="3991811" y="1555251"/>
                  </a:lnTo>
                  <a:lnTo>
                    <a:pt x="0" y="15552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grpSp>
        <p:nvGrpSpPr>
          <p:cNvPr name="Group 37" id="37"/>
          <p:cNvGrpSpPr/>
          <p:nvPr/>
        </p:nvGrpSpPr>
        <p:grpSpPr>
          <a:xfrm rot="0">
            <a:off x="8860761" y="6425919"/>
            <a:ext cx="3075359" cy="690387"/>
            <a:chOff x="0" y="0"/>
            <a:chExt cx="4100478" cy="920516"/>
          </a:xfrm>
        </p:grpSpPr>
        <p:sp>
          <p:nvSpPr>
            <p:cNvPr name="Freeform 38" id="38"/>
            <p:cNvSpPr/>
            <p:nvPr/>
          </p:nvSpPr>
          <p:spPr>
            <a:xfrm flipH="false" flipV="false" rot="0">
              <a:off x="0" y="0"/>
              <a:ext cx="4100478" cy="920516"/>
            </a:xfrm>
            <a:custGeom>
              <a:avLst/>
              <a:gdLst/>
              <a:ahLst/>
              <a:cxnLst/>
              <a:rect r="r" b="b" t="t" l="l"/>
              <a:pathLst>
                <a:path h="920516" w="4100478">
                  <a:moveTo>
                    <a:pt x="0" y="0"/>
                  </a:moveTo>
                  <a:lnTo>
                    <a:pt x="4100478" y="0"/>
                  </a:lnTo>
                  <a:lnTo>
                    <a:pt x="4100478" y="920516"/>
                  </a:lnTo>
                  <a:lnTo>
                    <a:pt x="0" y="9205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39" id="39"/>
          <p:cNvSpPr/>
          <p:nvPr/>
        </p:nvSpPr>
        <p:spPr>
          <a:xfrm flipH="false" flipV="false" rot="0">
            <a:off x="3978545" y="8022444"/>
            <a:ext cx="1301744" cy="1721056"/>
          </a:xfrm>
          <a:custGeom>
            <a:avLst/>
            <a:gdLst/>
            <a:ahLst/>
            <a:cxnLst/>
            <a:rect r="r" b="b" t="t" l="l"/>
            <a:pathLst>
              <a:path h="1721056" w="1301744">
                <a:moveTo>
                  <a:pt x="0" y="0"/>
                </a:moveTo>
                <a:lnTo>
                  <a:pt x="1301745" y="0"/>
                </a:lnTo>
                <a:lnTo>
                  <a:pt x="1301745" y="1721057"/>
                </a:lnTo>
                <a:lnTo>
                  <a:pt x="0" y="17210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40" id="40"/>
          <p:cNvSpPr txBox="true"/>
          <p:nvPr/>
        </p:nvSpPr>
        <p:spPr>
          <a:xfrm rot="0">
            <a:off x="1028700" y="2276685"/>
            <a:ext cx="5002752" cy="1266825"/>
          </a:xfrm>
          <a:prstGeom prst="rect">
            <a:avLst/>
          </a:prstGeom>
        </p:spPr>
        <p:txBody>
          <a:bodyPr anchor="t" rtlCol="false" tIns="0" lIns="0" bIns="0" rIns="0">
            <a:spAutoFit/>
          </a:bodyPr>
          <a:lstStyle/>
          <a:p>
            <a:pPr algn="l" marL="453390" indent="-226695" lvl="1">
              <a:lnSpc>
                <a:spcPts val="2520"/>
              </a:lnSpc>
              <a:buFont typeface="Arial"/>
              <a:buChar char="•"/>
            </a:pPr>
            <a:r>
              <a:rPr lang="en-US" b="true" sz="2100">
                <a:solidFill>
                  <a:srgbClr val="203162"/>
                </a:solidFill>
                <a:latin typeface="Quicksand Bold"/>
                <a:ea typeface="Quicksand Bold"/>
                <a:cs typeface="Quicksand Bold"/>
                <a:sym typeface="Quicksand Bold"/>
              </a:rPr>
              <a:t>Rata-Rata Kredit: $596.564</a:t>
            </a:r>
          </a:p>
          <a:p>
            <a:pPr algn="l" marL="453390" indent="-226695" lvl="1">
              <a:lnSpc>
                <a:spcPts val="2520"/>
              </a:lnSpc>
              <a:buFont typeface="Arial"/>
              <a:buChar char="•"/>
            </a:pPr>
            <a:r>
              <a:rPr lang="en-US" b="true" sz="2100">
                <a:solidFill>
                  <a:srgbClr val="203162"/>
                </a:solidFill>
                <a:latin typeface="Quicksand Bold"/>
                <a:ea typeface="Quicksand Bold"/>
                <a:cs typeface="Quicksand Bold"/>
                <a:sym typeface="Quicksand Bold"/>
              </a:rPr>
              <a:t>ROC AUC: 0.74</a:t>
            </a:r>
          </a:p>
          <a:p>
            <a:pPr algn="l" marL="453390" indent="-226695" lvl="1">
              <a:lnSpc>
                <a:spcPts val="2520"/>
              </a:lnSpc>
              <a:buFont typeface="Arial"/>
              <a:buChar char="•"/>
            </a:pPr>
            <a:r>
              <a:rPr lang="en-US" b="true" sz="2100">
                <a:solidFill>
                  <a:srgbClr val="203162"/>
                </a:solidFill>
                <a:latin typeface="Quicksand Bold"/>
                <a:ea typeface="Quicksand Bold"/>
                <a:cs typeface="Quicksand Bold"/>
                <a:sym typeface="Quicksand Bold"/>
              </a:rPr>
              <a:t>Total Kreditur:  61.503</a:t>
            </a:r>
          </a:p>
          <a:p>
            <a:pPr algn="l" marL="453390" indent="-226695" lvl="1">
              <a:lnSpc>
                <a:spcPts val="2520"/>
              </a:lnSpc>
              <a:buFont typeface="Arial"/>
              <a:buChar char="•"/>
            </a:pPr>
            <a:r>
              <a:rPr lang="en-US" b="true" sz="2100">
                <a:solidFill>
                  <a:srgbClr val="203162"/>
                </a:solidFill>
                <a:latin typeface="Quicksand Bold"/>
                <a:ea typeface="Quicksand Bold"/>
                <a:cs typeface="Quicksand Bold"/>
                <a:sym typeface="Quicksand Bold"/>
              </a:rPr>
              <a:t>Kreditur gagal bayar : 4.949</a:t>
            </a:r>
          </a:p>
        </p:txBody>
      </p:sp>
      <p:grpSp>
        <p:nvGrpSpPr>
          <p:cNvPr name="Group 41" id="41"/>
          <p:cNvGrpSpPr/>
          <p:nvPr/>
        </p:nvGrpSpPr>
        <p:grpSpPr>
          <a:xfrm rot="0">
            <a:off x="6031452" y="2433751"/>
            <a:ext cx="5921904" cy="628650"/>
            <a:chOff x="0" y="0"/>
            <a:chExt cx="7895872" cy="838200"/>
          </a:xfrm>
        </p:grpSpPr>
        <p:sp>
          <p:nvSpPr>
            <p:cNvPr name="TextBox 42" id="42"/>
            <p:cNvSpPr txBox="true"/>
            <p:nvPr/>
          </p:nvSpPr>
          <p:spPr>
            <a:xfrm rot="0">
              <a:off x="4134313" y="0"/>
              <a:ext cx="3478861" cy="419100"/>
            </a:xfrm>
            <a:prstGeom prst="rect">
              <a:avLst/>
            </a:prstGeom>
          </p:spPr>
          <p:txBody>
            <a:bodyPr anchor="t" rtlCol="false" tIns="0" lIns="0" bIns="0" rIns="0">
              <a:spAutoFit/>
            </a:bodyPr>
            <a:lstStyle/>
            <a:p>
              <a:pPr algn="ctr">
                <a:lnSpc>
                  <a:spcPts val="2520"/>
                </a:lnSpc>
              </a:pPr>
              <a:r>
                <a:rPr lang="en-US" sz="2100" i="true" u="sng">
                  <a:solidFill>
                    <a:srgbClr val="203162"/>
                  </a:solidFill>
                  <a:latin typeface="Canva Sans Italics"/>
                  <a:ea typeface="Canva Sans Italics"/>
                  <a:cs typeface="Canva Sans Italics"/>
                  <a:sym typeface="Canva Sans Italics"/>
                </a:rPr>
                <a:t>Rata - rata kredit</a:t>
              </a:r>
            </a:p>
          </p:txBody>
        </p:sp>
        <p:sp>
          <p:nvSpPr>
            <p:cNvPr name="TextBox 43" id="43"/>
            <p:cNvSpPr txBox="true"/>
            <p:nvPr/>
          </p:nvSpPr>
          <p:spPr>
            <a:xfrm rot="0">
              <a:off x="3851615" y="419100"/>
              <a:ext cx="4044257" cy="419100"/>
            </a:xfrm>
            <a:prstGeom prst="rect">
              <a:avLst/>
            </a:prstGeom>
          </p:spPr>
          <p:txBody>
            <a:bodyPr anchor="t" rtlCol="false" tIns="0" lIns="0" bIns="0" rIns="0">
              <a:spAutoFit/>
            </a:bodyPr>
            <a:lstStyle/>
            <a:p>
              <a:pPr algn="ctr">
                <a:lnSpc>
                  <a:spcPts val="2520"/>
                </a:lnSpc>
              </a:pPr>
              <a:r>
                <a:rPr lang="en-US" sz="2100" i="true">
                  <a:solidFill>
                    <a:srgbClr val="203162"/>
                  </a:solidFill>
                  <a:latin typeface="Canva Sans Italics"/>
                  <a:ea typeface="Canva Sans Italics"/>
                  <a:cs typeface="Canva Sans Italics"/>
                  <a:sym typeface="Canva Sans Italics"/>
                </a:rPr>
                <a:t>Kreditur gagal bayar</a:t>
              </a:r>
            </a:p>
          </p:txBody>
        </p:sp>
        <p:sp>
          <p:nvSpPr>
            <p:cNvPr name="TextBox 44" id="44"/>
            <p:cNvSpPr txBox="true"/>
            <p:nvPr/>
          </p:nvSpPr>
          <p:spPr>
            <a:xfrm rot="0">
              <a:off x="0" y="146728"/>
              <a:ext cx="4044257" cy="419100"/>
            </a:xfrm>
            <a:prstGeom prst="rect">
              <a:avLst/>
            </a:prstGeom>
          </p:spPr>
          <p:txBody>
            <a:bodyPr anchor="t" rtlCol="false" tIns="0" lIns="0" bIns="0" rIns="0">
              <a:spAutoFit/>
            </a:bodyPr>
            <a:lstStyle/>
            <a:p>
              <a:pPr algn="ctr">
                <a:lnSpc>
                  <a:spcPts val="2520"/>
                </a:lnSpc>
              </a:pPr>
              <a:r>
                <a:rPr lang="en-US" sz="2100" i="true">
                  <a:solidFill>
                    <a:srgbClr val="203162"/>
                  </a:solidFill>
                  <a:latin typeface="Canva Sans Italics"/>
                  <a:ea typeface="Canva Sans Italics"/>
                  <a:cs typeface="Canva Sans Italics"/>
                  <a:sym typeface="Canva Sans Italics"/>
                </a:rPr>
                <a:t>kerugian per orang :</a:t>
              </a:r>
            </a:p>
          </p:txBody>
        </p:sp>
      </p:grpSp>
      <p:sp>
        <p:nvSpPr>
          <p:cNvPr name="TextBox 45" id="45"/>
          <p:cNvSpPr txBox="true"/>
          <p:nvPr/>
        </p:nvSpPr>
        <p:spPr>
          <a:xfrm rot="0">
            <a:off x="3497942" y="7592555"/>
            <a:ext cx="6644442" cy="1457325"/>
          </a:xfrm>
          <a:prstGeom prst="rect">
            <a:avLst/>
          </a:prstGeom>
        </p:spPr>
        <p:txBody>
          <a:bodyPr anchor="t" rtlCol="false" tIns="0" lIns="0" bIns="0" rIns="0">
            <a:spAutoFit/>
          </a:bodyPr>
          <a:lstStyle/>
          <a:p>
            <a:pPr algn="ctr">
              <a:lnSpc>
                <a:spcPts val="2866"/>
              </a:lnSpc>
            </a:pPr>
            <a:r>
              <a:rPr lang="en-US" sz="2389" b="true">
                <a:solidFill>
                  <a:srgbClr val="FFFFFF"/>
                </a:solidFill>
                <a:latin typeface="Quicksand Bold"/>
                <a:ea typeface="Quicksand Bold"/>
                <a:cs typeface="Quicksand Bold"/>
                <a:sym typeface="Quicksand Bold"/>
              </a:rPr>
              <a:t>Persentase</a:t>
            </a:r>
          </a:p>
          <a:p>
            <a:pPr algn="ctr">
              <a:lnSpc>
                <a:spcPts val="2866"/>
              </a:lnSpc>
            </a:pPr>
            <a:r>
              <a:rPr lang="en-US" sz="2389" b="true">
                <a:solidFill>
                  <a:srgbClr val="FFFFFF"/>
                </a:solidFill>
                <a:latin typeface="Quicksand Bold"/>
                <a:ea typeface="Quicksand Bold"/>
                <a:cs typeface="Quicksand Bold"/>
                <a:sym typeface="Quicksand Bold"/>
              </a:rPr>
              <a:t>penurunan </a:t>
            </a:r>
          </a:p>
          <a:p>
            <a:pPr algn="ctr">
              <a:lnSpc>
                <a:spcPts val="2866"/>
              </a:lnSpc>
            </a:pPr>
            <a:r>
              <a:rPr lang="en-US" sz="2389" b="true">
                <a:solidFill>
                  <a:srgbClr val="FFFFFF"/>
                </a:solidFill>
                <a:latin typeface="Quicksand Bold"/>
                <a:ea typeface="Quicksand Bold"/>
                <a:cs typeface="Quicksand Bold"/>
                <a:sym typeface="Quicksand Bold"/>
              </a:rPr>
              <a:t>kerugian</a:t>
            </a:r>
          </a:p>
          <a:p>
            <a:pPr algn="ctr">
              <a:lnSpc>
                <a:spcPts val="2866"/>
              </a:lnSpc>
            </a:pPr>
          </a:p>
        </p:txBody>
      </p:sp>
      <p:sp>
        <p:nvSpPr>
          <p:cNvPr name="TextBox 46" id="46"/>
          <p:cNvSpPr txBox="true"/>
          <p:nvPr/>
        </p:nvSpPr>
        <p:spPr>
          <a:xfrm rot="0">
            <a:off x="5807025" y="8873447"/>
            <a:ext cx="2026277" cy="426998"/>
          </a:xfrm>
          <a:prstGeom prst="rect">
            <a:avLst/>
          </a:prstGeom>
        </p:spPr>
        <p:txBody>
          <a:bodyPr anchor="t" rtlCol="false" tIns="0" lIns="0" bIns="0" rIns="0">
            <a:spAutoFit/>
          </a:bodyPr>
          <a:lstStyle/>
          <a:p>
            <a:pPr algn="ctr">
              <a:lnSpc>
                <a:spcPts val="3346"/>
              </a:lnSpc>
            </a:pPr>
            <a:r>
              <a:rPr lang="en-US" b="true" sz="2789">
                <a:solidFill>
                  <a:srgbClr val="41B159"/>
                </a:solidFill>
                <a:latin typeface="Quicksand Bold"/>
                <a:ea typeface="Quicksand Bold"/>
                <a:cs typeface="Quicksand Bold"/>
                <a:sym typeface="Quicksand Bold"/>
              </a:rPr>
              <a:t>69%</a:t>
            </a:r>
          </a:p>
        </p:txBody>
      </p:sp>
      <p:sp>
        <p:nvSpPr>
          <p:cNvPr name="TextBox 47" id="47"/>
          <p:cNvSpPr txBox="true"/>
          <p:nvPr/>
        </p:nvSpPr>
        <p:spPr>
          <a:xfrm rot="0">
            <a:off x="2239729" y="4024426"/>
            <a:ext cx="2894409"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Quicksand Bold"/>
                <a:ea typeface="Quicksand Bold"/>
                <a:cs typeface="Quicksand Bold"/>
                <a:sym typeface="Quicksand Bold"/>
              </a:rPr>
              <a:t>Kerugian per orang</a:t>
            </a:r>
          </a:p>
        </p:txBody>
      </p:sp>
      <p:sp>
        <p:nvSpPr>
          <p:cNvPr name="TextBox 48" id="48"/>
          <p:cNvSpPr txBox="true"/>
          <p:nvPr/>
        </p:nvSpPr>
        <p:spPr>
          <a:xfrm rot="0">
            <a:off x="1028700" y="5127645"/>
            <a:ext cx="1404045" cy="323850"/>
          </a:xfrm>
          <a:prstGeom prst="rect">
            <a:avLst/>
          </a:prstGeom>
        </p:spPr>
        <p:txBody>
          <a:bodyPr anchor="t" rtlCol="false" tIns="0" lIns="0" bIns="0" rIns="0">
            <a:spAutoFit/>
          </a:bodyPr>
          <a:lstStyle/>
          <a:p>
            <a:pPr algn="ctr">
              <a:lnSpc>
                <a:spcPts val="2520"/>
              </a:lnSpc>
              <a:spcBef>
                <a:spcPct val="0"/>
              </a:spcBef>
            </a:pPr>
            <a:r>
              <a:rPr lang="en-US" b="true" sz="2100">
                <a:solidFill>
                  <a:srgbClr val="000000"/>
                </a:solidFill>
                <a:latin typeface="Quicksand Bold"/>
                <a:ea typeface="Quicksand Bold"/>
                <a:cs typeface="Quicksand Bold"/>
                <a:sym typeface="Quicksand Bold"/>
              </a:rPr>
              <a:t>Before ML:</a:t>
            </a:r>
          </a:p>
        </p:txBody>
      </p:sp>
      <p:sp>
        <p:nvSpPr>
          <p:cNvPr name="TextBox 49" id="49"/>
          <p:cNvSpPr txBox="true"/>
          <p:nvPr/>
        </p:nvSpPr>
        <p:spPr>
          <a:xfrm rot="0">
            <a:off x="1138238" y="6604425"/>
            <a:ext cx="1184970" cy="323850"/>
          </a:xfrm>
          <a:prstGeom prst="rect">
            <a:avLst/>
          </a:prstGeom>
        </p:spPr>
        <p:txBody>
          <a:bodyPr anchor="t" rtlCol="false" tIns="0" lIns="0" bIns="0" rIns="0">
            <a:spAutoFit/>
          </a:bodyPr>
          <a:lstStyle/>
          <a:p>
            <a:pPr algn="ctr">
              <a:lnSpc>
                <a:spcPts val="2520"/>
              </a:lnSpc>
              <a:spcBef>
                <a:spcPct val="0"/>
              </a:spcBef>
            </a:pPr>
            <a:r>
              <a:rPr lang="en-US" b="true" sz="2100">
                <a:solidFill>
                  <a:srgbClr val="000000"/>
                </a:solidFill>
                <a:latin typeface="Quicksand Bold"/>
                <a:ea typeface="Quicksand Bold"/>
                <a:cs typeface="Quicksand Bold"/>
                <a:sym typeface="Quicksand Bold"/>
              </a:rPr>
              <a:t>After</a:t>
            </a:r>
            <a:r>
              <a:rPr lang="en-US" b="true" sz="2100">
                <a:solidFill>
                  <a:srgbClr val="000000"/>
                </a:solidFill>
                <a:latin typeface="Quicksand Bold"/>
                <a:ea typeface="Quicksand Bold"/>
                <a:cs typeface="Quicksand Bold"/>
                <a:sym typeface="Quicksand Bold"/>
              </a:rPr>
              <a:t> ML:</a:t>
            </a:r>
          </a:p>
        </p:txBody>
      </p:sp>
      <p:sp>
        <p:nvSpPr>
          <p:cNvPr name="TextBox 50" id="50"/>
          <p:cNvSpPr txBox="true"/>
          <p:nvPr/>
        </p:nvSpPr>
        <p:spPr>
          <a:xfrm rot="0">
            <a:off x="7915753" y="4024426"/>
            <a:ext cx="3501866" cy="371475"/>
          </a:xfrm>
          <a:prstGeom prst="rect">
            <a:avLst/>
          </a:prstGeom>
        </p:spPr>
        <p:txBody>
          <a:bodyPr anchor="t" rtlCol="false" tIns="0" lIns="0" bIns="0" rIns="0">
            <a:spAutoFit/>
          </a:bodyPr>
          <a:lstStyle/>
          <a:p>
            <a:pPr algn="ctr">
              <a:lnSpc>
                <a:spcPts val="2879"/>
              </a:lnSpc>
              <a:spcBef>
                <a:spcPct val="0"/>
              </a:spcBef>
            </a:pPr>
            <a:r>
              <a:rPr lang="en-US" b="true" sz="2400">
                <a:solidFill>
                  <a:srgbClr val="000000"/>
                </a:solidFill>
                <a:latin typeface="Quicksand Bold"/>
                <a:ea typeface="Quicksand Bold"/>
                <a:cs typeface="Quicksand Bold"/>
                <a:sym typeface="Quicksand Bold"/>
              </a:rPr>
              <a:t>Kerugian per total data</a:t>
            </a:r>
          </a:p>
        </p:txBody>
      </p:sp>
      <p:sp>
        <p:nvSpPr>
          <p:cNvPr name="TextBox 51" id="51"/>
          <p:cNvSpPr txBox="true"/>
          <p:nvPr/>
        </p:nvSpPr>
        <p:spPr>
          <a:xfrm rot="0">
            <a:off x="7008452" y="5127645"/>
            <a:ext cx="1404045" cy="323850"/>
          </a:xfrm>
          <a:prstGeom prst="rect">
            <a:avLst/>
          </a:prstGeom>
        </p:spPr>
        <p:txBody>
          <a:bodyPr anchor="t" rtlCol="false" tIns="0" lIns="0" bIns="0" rIns="0">
            <a:spAutoFit/>
          </a:bodyPr>
          <a:lstStyle/>
          <a:p>
            <a:pPr algn="ctr">
              <a:lnSpc>
                <a:spcPts val="2520"/>
              </a:lnSpc>
              <a:spcBef>
                <a:spcPct val="0"/>
              </a:spcBef>
            </a:pPr>
            <a:r>
              <a:rPr lang="en-US" b="true" sz="2100">
                <a:solidFill>
                  <a:srgbClr val="000000"/>
                </a:solidFill>
                <a:latin typeface="Quicksand Bold"/>
                <a:ea typeface="Quicksand Bold"/>
                <a:cs typeface="Quicksand Bold"/>
                <a:sym typeface="Quicksand Bold"/>
              </a:rPr>
              <a:t>Before ML:</a:t>
            </a:r>
          </a:p>
        </p:txBody>
      </p:sp>
      <p:sp>
        <p:nvSpPr>
          <p:cNvPr name="TextBox 52" id="52"/>
          <p:cNvSpPr txBox="true"/>
          <p:nvPr/>
        </p:nvSpPr>
        <p:spPr>
          <a:xfrm rot="0">
            <a:off x="7117990" y="6604425"/>
            <a:ext cx="1184970" cy="323850"/>
          </a:xfrm>
          <a:prstGeom prst="rect">
            <a:avLst/>
          </a:prstGeom>
        </p:spPr>
        <p:txBody>
          <a:bodyPr anchor="t" rtlCol="false" tIns="0" lIns="0" bIns="0" rIns="0">
            <a:spAutoFit/>
          </a:bodyPr>
          <a:lstStyle/>
          <a:p>
            <a:pPr algn="ctr">
              <a:lnSpc>
                <a:spcPts val="2520"/>
              </a:lnSpc>
              <a:spcBef>
                <a:spcPct val="0"/>
              </a:spcBef>
            </a:pPr>
            <a:r>
              <a:rPr lang="en-US" b="true" sz="2100">
                <a:solidFill>
                  <a:srgbClr val="000000"/>
                </a:solidFill>
                <a:latin typeface="Quicksand Bold"/>
                <a:ea typeface="Quicksand Bold"/>
                <a:cs typeface="Quicksand Bold"/>
                <a:sym typeface="Quicksand Bold"/>
              </a:rPr>
              <a:t>After</a:t>
            </a:r>
            <a:r>
              <a:rPr lang="en-US" b="true" sz="2100">
                <a:solidFill>
                  <a:srgbClr val="000000"/>
                </a:solidFill>
                <a:latin typeface="Quicksand Bold"/>
                <a:ea typeface="Quicksand Bold"/>
                <a:cs typeface="Quicksand Bold"/>
                <a:sym typeface="Quicksand Bold"/>
              </a:rPr>
              <a:t> ML:</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30206"/>
            <a:ext cx="7963704" cy="945527"/>
            <a:chOff x="0" y="0"/>
            <a:chExt cx="2097436" cy="249028"/>
          </a:xfrm>
        </p:grpSpPr>
        <p:sp>
          <p:nvSpPr>
            <p:cNvPr name="Freeform 3" id="3"/>
            <p:cNvSpPr/>
            <p:nvPr/>
          </p:nvSpPr>
          <p:spPr>
            <a:xfrm flipH="false" flipV="false" rot="0">
              <a:off x="0" y="0"/>
              <a:ext cx="2097436" cy="249028"/>
            </a:xfrm>
            <a:custGeom>
              <a:avLst/>
              <a:gdLst/>
              <a:ahLst/>
              <a:cxnLst/>
              <a:rect r="r" b="b" t="t" l="l"/>
              <a:pathLst>
                <a:path h="249028" w="2097436">
                  <a:moveTo>
                    <a:pt x="97215" y="0"/>
                  </a:moveTo>
                  <a:lnTo>
                    <a:pt x="2000221" y="0"/>
                  </a:lnTo>
                  <a:cubicBezTo>
                    <a:pt x="2053912" y="0"/>
                    <a:pt x="2097436" y="43525"/>
                    <a:pt x="2097436" y="97215"/>
                  </a:cubicBezTo>
                  <a:lnTo>
                    <a:pt x="2097436" y="151813"/>
                  </a:lnTo>
                  <a:cubicBezTo>
                    <a:pt x="2097436" y="177596"/>
                    <a:pt x="2087194" y="202323"/>
                    <a:pt x="2068963" y="220554"/>
                  </a:cubicBezTo>
                  <a:cubicBezTo>
                    <a:pt x="2050731" y="238785"/>
                    <a:pt x="2026004" y="249028"/>
                    <a:pt x="2000221" y="249028"/>
                  </a:cubicBezTo>
                  <a:lnTo>
                    <a:pt x="97215" y="249028"/>
                  </a:lnTo>
                  <a:cubicBezTo>
                    <a:pt x="43525" y="249028"/>
                    <a:pt x="0" y="205503"/>
                    <a:pt x="0" y="151813"/>
                  </a:cubicBezTo>
                  <a:lnTo>
                    <a:pt x="0" y="97215"/>
                  </a:lnTo>
                  <a:cubicBezTo>
                    <a:pt x="0" y="43525"/>
                    <a:pt x="43525" y="0"/>
                    <a:pt x="97215" y="0"/>
                  </a:cubicBezTo>
                  <a:close/>
                </a:path>
              </a:pathLst>
            </a:custGeom>
            <a:solidFill>
              <a:srgbClr val="86C2F8"/>
            </a:solidFill>
          </p:spPr>
        </p:sp>
        <p:sp>
          <p:nvSpPr>
            <p:cNvPr name="TextBox 4" id="4"/>
            <p:cNvSpPr txBox="true"/>
            <p:nvPr/>
          </p:nvSpPr>
          <p:spPr>
            <a:xfrm>
              <a:off x="0" y="47625"/>
              <a:ext cx="2097436" cy="201403"/>
            </a:xfrm>
            <a:prstGeom prst="rect">
              <a:avLst/>
            </a:prstGeom>
          </p:spPr>
          <p:txBody>
            <a:bodyPr anchor="ctr" rtlCol="false" tIns="50800" lIns="50800" bIns="50800" rIns="50800"/>
            <a:lstStyle/>
            <a:p>
              <a:pPr algn="ctr">
                <a:lnSpc>
                  <a:spcPts val="3030"/>
                </a:lnSpc>
              </a:pPr>
              <a:r>
                <a:rPr lang="en-US" b="true" sz="3000">
                  <a:solidFill>
                    <a:srgbClr val="203162"/>
                  </a:solidFill>
                  <a:latin typeface="Quicksand Bold"/>
                  <a:ea typeface="Quicksand Bold"/>
                  <a:cs typeface="Quicksand Bold"/>
                  <a:sym typeface="Quicksand Bold"/>
                </a:rPr>
                <a:t>Risk Based Pricing</a:t>
              </a:r>
            </a:p>
          </p:txBody>
        </p:sp>
      </p:grpSp>
      <p:grpSp>
        <p:nvGrpSpPr>
          <p:cNvPr name="Group 5" id="5"/>
          <p:cNvGrpSpPr/>
          <p:nvPr/>
        </p:nvGrpSpPr>
        <p:grpSpPr>
          <a:xfrm rot="0">
            <a:off x="15419888" y="530206"/>
            <a:ext cx="2150490" cy="498494"/>
            <a:chOff x="0" y="0"/>
            <a:chExt cx="2867320" cy="664659"/>
          </a:xfrm>
        </p:grpSpPr>
        <p:sp>
          <p:nvSpPr>
            <p:cNvPr name="TextBox 6" id="6"/>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grpSp>
        <p:nvGrpSpPr>
          <p:cNvPr name="Group 7" id="7"/>
          <p:cNvGrpSpPr/>
          <p:nvPr/>
        </p:nvGrpSpPr>
        <p:grpSpPr>
          <a:xfrm rot="0">
            <a:off x="9401617" y="3184937"/>
            <a:ext cx="8410243" cy="3086100"/>
            <a:chOff x="0" y="0"/>
            <a:chExt cx="2215043" cy="812800"/>
          </a:xfrm>
        </p:grpSpPr>
        <p:sp>
          <p:nvSpPr>
            <p:cNvPr name="Freeform 8" id="8"/>
            <p:cNvSpPr/>
            <p:nvPr/>
          </p:nvSpPr>
          <p:spPr>
            <a:xfrm flipH="false" flipV="false" rot="0">
              <a:off x="0" y="0"/>
              <a:ext cx="2215043" cy="812800"/>
            </a:xfrm>
            <a:custGeom>
              <a:avLst/>
              <a:gdLst/>
              <a:ahLst/>
              <a:cxnLst/>
              <a:rect r="r" b="b" t="t" l="l"/>
              <a:pathLst>
                <a:path h="812800" w="2215043">
                  <a:moveTo>
                    <a:pt x="0" y="0"/>
                  </a:moveTo>
                  <a:lnTo>
                    <a:pt x="2215043" y="0"/>
                  </a:lnTo>
                  <a:lnTo>
                    <a:pt x="2215043" y="812800"/>
                  </a:lnTo>
                  <a:lnTo>
                    <a:pt x="0" y="812800"/>
                  </a:lnTo>
                  <a:close/>
                </a:path>
              </a:pathLst>
            </a:custGeom>
            <a:solidFill>
              <a:srgbClr val="000000">
                <a:alpha val="0"/>
              </a:srgbClr>
            </a:solidFill>
            <a:ln w="38100" cap="sq">
              <a:solidFill>
                <a:srgbClr val="203162"/>
              </a:solidFill>
              <a:prstDash val="solid"/>
              <a:miter/>
            </a:ln>
          </p:spPr>
        </p:sp>
        <p:sp>
          <p:nvSpPr>
            <p:cNvPr name="TextBox 9" id="9"/>
            <p:cNvSpPr txBox="true"/>
            <p:nvPr/>
          </p:nvSpPr>
          <p:spPr>
            <a:xfrm>
              <a:off x="0" y="38100"/>
              <a:ext cx="2215043" cy="774700"/>
            </a:xfrm>
            <a:prstGeom prst="rect">
              <a:avLst/>
            </a:prstGeom>
          </p:spPr>
          <p:txBody>
            <a:bodyPr anchor="ctr" rtlCol="false" tIns="50800" lIns="50800" bIns="50800" rIns="50800"/>
            <a:lstStyle/>
            <a:p>
              <a:pPr algn="ctr">
                <a:lnSpc>
                  <a:spcPts val="2186"/>
                </a:lnSpc>
              </a:pPr>
            </a:p>
          </p:txBody>
        </p:sp>
      </p:grpSp>
      <p:sp>
        <p:nvSpPr>
          <p:cNvPr name="TextBox 10" id="10"/>
          <p:cNvSpPr txBox="true"/>
          <p:nvPr/>
        </p:nvSpPr>
        <p:spPr>
          <a:xfrm rot="0">
            <a:off x="453710" y="2718852"/>
            <a:ext cx="8281296" cy="2966085"/>
          </a:xfrm>
          <a:prstGeom prst="rect">
            <a:avLst/>
          </a:prstGeom>
        </p:spPr>
        <p:txBody>
          <a:bodyPr anchor="t" rtlCol="false" tIns="0" lIns="0" bIns="0" rIns="0">
            <a:spAutoFit/>
          </a:bodyPr>
          <a:lstStyle/>
          <a:p>
            <a:pPr algn="just" marL="453390" indent="-226695" lvl="1">
              <a:lnSpc>
                <a:spcPts val="2940"/>
              </a:lnSpc>
              <a:buFont typeface="Arial"/>
              <a:buChar char="•"/>
            </a:pPr>
            <a:r>
              <a:rPr lang="en-US" b="true" sz="2100">
                <a:solidFill>
                  <a:srgbClr val="203162"/>
                </a:solidFill>
                <a:latin typeface="Quicksand Bold"/>
                <a:ea typeface="Quicksand Bold"/>
                <a:cs typeface="Quicksand Bold"/>
                <a:sym typeface="Quicksand Bold"/>
              </a:rPr>
              <a:t>Misal customer A ingin meminjam uang Rp 100.000.000</a:t>
            </a:r>
          </a:p>
          <a:p>
            <a:pPr algn="just" marL="453390" indent="-226695" lvl="1">
              <a:lnSpc>
                <a:spcPts val="2940"/>
              </a:lnSpc>
              <a:buFont typeface="Arial"/>
              <a:buChar char="•"/>
            </a:pPr>
            <a:r>
              <a:rPr lang="en-US" b="true" sz="2100">
                <a:solidFill>
                  <a:srgbClr val="203162"/>
                </a:solidFill>
                <a:latin typeface="Quicksand Bold"/>
                <a:ea typeface="Quicksand Bold"/>
                <a:cs typeface="Quicksand Bold"/>
                <a:sym typeface="Quicksand Bold"/>
              </a:rPr>
              <a:t>Riwayat Kredit: Baik (skor kredit 700)</a:t>
            </a:r>
          </a:p>
          <a:p>
            <a:pPr algn="just" marL="453390" indent="-226695" lvl="1">
              <a:lnSpc>
                <a:spcPts val="2940"/>
              </a:lnSpc>
              <a:buFont typeface="Arial"/>
              <a:buChar char="•"/>
            </a:pPr>
            <a:r>
              <a:rPr lang="en-US" b="true" sz="2100">
                <a:solidFill>
                  <a:srgbClr val="203162"/>
                </a:solidFill>
                <a:latin typeface="Quicksand Bold"/>
                <a:ea typeface="Quicksand Bold"/>
                <a:cs typeface="Quicksand Bold"/>
                <a:sym typeface="Quicksand Bold"/>
              </a:rPr>
              <a:t>Pendapatan Bulanan: Rp10.000.000</a:t>
            </a:r>
          </a:p>
          <a:p>
            <a:pPr algn="just" marL="453390" indent="-226695" lvl="1">
              <a:lnSpc>
                <a:spcPts val="2940"/>
              </a:lnSpc>
              <a:buFont typeface="Arial"/>
              <a:buChar char="•"/>
            </a:pPr>
            <a:r>
              <a:rPr lang="en-US" b="true" sz="2100">
                <a:solidFill>
                  <a:srgbClr val="203162"/>
                </a:solidFill>
                <a:latin typeface="Quicksand Bold"/>
                <a:ea typeface="Quicksand Bold"/>
                <a:cs typeface="Quicksand Bold"/>
                <a:sym typeface="Quicksand Bold"/>
              </a:rPr>
              <a:t>Total Utang yang Dimiliki: Rp30.000.000</a:t>
            </a:r>
          </a:p>
          <a:p>
            <a:pPr algn="just" marL="453390" indent="-226695" lvl="1">
              <a:lnSpc>
                <a:spcPts val="2940"/>
              </a:lnSpc>
              <a:buFont typeface="Arial"/>
              <a:buChar char="•"/>
            </a:pPr>
            <a:r>
              <a:rPr lang="en-US" b="true" sz="2100">
                <a:solidFill>
                  <a:srgbClr val="203162"/>
                </a:solidFill>
                <a:latin typeface="Quicksand Bold"/>
                <a:ea typeface="Quicksand Bold"/>
                <a:cs typeface="Quicksand Bold"/>
                <a:sym typeface="Quicksand Bold"/>
              </a:rPr>
              <a:t>Rasio Utang terhadap Pendapatan (Debt-to-Income Ratio): 30% (Rp30.000.000 / Rp10.000.000)</a:t>
            </a:r>
          </a:p>
          <a:p>
            <a:pPr algn="just" marL="453390" indent="-226695" lvl="1">
              <a:lnSpc>
                <a:spcPts val="2940"/>
              </a:lnSpc>
              <a:buFont typeface="Arial"/>
              <a:buChar char="•"/>
            </a:pPr>
            <a:r>
              <a:rPr lang="en-US" b="true" sz="2100">
                <a:solidFill>
                  <a:srgbClr val="203162"/>
                </a:solidFill>
                <a:latin typeface="Quicksand Bold"/>
                <a:ea typeface="Quicksand Bold"/>
                <a:cs typeface="Quicksand Bold"/>
                <a:sym typeface="Quicksand Bold"/>
              </a:rPr>
              <a:t>Klasifikasi Risiko: Sedang</a:t>
            </a:r>
          </a:p>
          <a:p>
            <a:pPr algn="just">
              <a:lnSpc>
                <a:spcPts val="2940"/>
              </a:lnSpc>
            </a:pPr>
          </a:p>
        </p:txBody>
      </p:sp>
      <p:sp>
        <p:nvSpPr>
          <p:cNvPr name="TextBox 11" id="11"/>
          <p:cNvSpPr txBox="true"/>
          <p:nvPr/>
        </p:nvSpPr>
        <p:spPr>
          <a:xfrm rot="0">
            <a:off x="453710" y="5637312"/>
            <a:ext cx="8281296" cy="2966085"/>
          </a:xfrm>
          <a:prstGeom prst="rect">
            <a:avLst/>
          </a:prstGeom>
        </p:spPr>
        <p:txBody>
          <a:bodyPr anchor="t" rtlCol="false" tIns="0" lIns="0" bIns="0" rIns="0">
            <a:spAutoFit/>
          </a:bodyPr>
          <a:lstStyle/>
          <a:p>
            <a:pPr algn="just" marL="453390" indent="-226695" lvl="1">
              <a:lnSpc>
                <a:spcPts val="2940"/>
              </a:lnSpc>
              <a:buFont typeface="Arial"/>
              <a:buChar char="•"/>
            </a:pPr>
            <a:r>
              <a:rPr lang="en-US" b="true" sz="2100">
                <a:solidFill>
                  <a:srgbClr val="203162"/>
                </a:solidFill>
                <a:latin typeface="Quicksand Bold"/>
                <a:ea typeface="Quicksand Bold"/>
                <a:cs typeface="Quicksand Bold"/>
                <a:sym typeface="Quicksand Bold"/>
              </a:rPr>
              <a:t>Biaya Modal: Misalkan biaya modal bank untuk mendapatkan dana adalah 4%.</a:t>
            </a:r>
          </a:p>
          <a:p>
            <a:pPr algn="just" marL="453390" indent="-226695" lvl="1">
              <a:lnSpc>
                <a:spcPts val="2940"/>
              </a:lnSpc>
              <a:buFont typeface="Arial"/>
              <a:buChar char="•"/>
            </a:pPr>
            <a:r>
              <a:rPr lang="en-US" b="true" sz="2100">
                <a:solidFill>
                  <a:srgbClr val="203162"/>
                </a:solidFill>
                <a:latin typeface="Quicksand Bold"/>
                <a:ea typeface="Quicksand Bold"/>
                <a:cs typeface="Quicksand Bold"/>
                <a:sym typeface="Quicksand Bold"/>
              </a:rPr>
              <a:t>Margin Keuntungan: Bank ingin mendapatkan margin keuntungan sebesar 2%.</a:t>
            </a:r>
          </a:p>
          <a:p>
            <a:pPr algn="just" marL="453390" indent="-226695" lvl="1">
              <a:lnSpc>
                <a:spcPts val="2940"/>
              </a:lnSpc>
              <a:buFont typeface="Arial"/>
              <a:buChar char="•"/>
            </a:pPr>
            <a:r>
              <a:rPr lang="en-US" b="true" sz="2100">
                <a:solidFill>
                  <a:srgbClr val="203162"/>
                </a:solidFill>
                <a:latin typeface="Quicksand Bold"/>
                <a:ea typeface="Quicksand Bold"/>
                <a:cs typeface="Quicksand Bold"/>
                <a:sym typeface="Quicksand Bold"/>
              </a:rPr>
              <a:t>Biaya Risiko: Berdasarkan analisis risiko, bank memperkirakan biaya risiko untuk peminjam dengan klasifikasi risiko sedang adalah 1,5%.</a:t>
            </a:r>
          </a:p>
          <a:p>
            <a:pPr algn="just">
              <a:lnSpc>
                <a:spcPts val="2940"/>
              </a:lnSpc>
            </a:pPr>
          </a:p>
        </p:txBody>
      </p:sp>
      <p:sp>
        <p:nvSpPr>
          <p:cNvPr name="TextBox 12" id="12"/>
          <p:cNvSpPr txBox="true"/>
          <p:nvPr/>
        </p:nvSpPr>
        <p:spPr>
          <a:xfrm rot="0">
            <a:off x="9643098" y="3943224"/>
            <a:ext cx="7927281" cy="280827"/>
          </a:xfrm>
          <a:prstGeom prst="rect">
            <a:avLst/>
          </a:prstGeom>
        </p:spPr>
        <p:txBody>
          <a:bodyPr anchor="t" rtlCol="false" tIns="0" lIns="0" bIns="0" rIns="0">
            <a:spAutoFit/>
          </a:bodyPr>
          <a:lstStyle/>
          <a:p>
            <a:pPr algn="ctr">
              <a:lnSpc>
                <a:spcPts val="2186"/>
              </a:lnSpc>
              <a:spcBef>
                <a:spcPct val="0"/>
              </a:spcBef>
            </a:pPr>
            <a:r>
              <a:rPr lang="en-US" sz="2164" i="true">
                <a:solidFill>
                  <a:srgbClr val="203162"/>
                </a:solidFill>
                <a:latin typeface="Canva Sans Italics"/>
                <a:ea typeface="Canva Sans Italics"/>
                <a:cs typeface="Canva Sans Italics"/>
                <a:sym typeface="Canva Sans Italics"/>
              </a:rPr>
              <a:t>Suku Bunga=Biaya Modal+Margin Keuntungan+Biaya Risiko</a:t>
            </a:r>
          </a:p>
        </p:txBody>
      </p:sp>
      <p:sp>
        <p:nvSpPr>
          <p:cNvPr name="TextBox 13" id="13"/>
          <p:cNvSpPr txBox="true"/>
          <p:nvPr/>
        </p:nvSpPr>
        <p:spPr>
          <a:xfrm rot="0">
            <a:off x="11188372" y="4689887"/>
            <a:ext cx="4182567" cy="747873"/>
          </a:xfrm>
          <a:prstGeom prst="rect">
            <a:avLst/>
          </a:prstGeom>
        </p:spPr>
        <p:txBody>
          <a:bodyPr anchor="t" rtlCol="false" tIns="0" lIns="0" bIns="0" rIns="0">
            <a:spAutoFit/>
          </a:bodyPr>
          <a:lstStyle/>
          <a:p>
            <a:pPr algn="ctr">
              <a:lnSpc>
                <a:spcPts val="3008"/>
              </a:lnSpc>
            </a:pPr>
            <a:r>
              <a:rPr lang="en-US" sz="2164" i="true" spc="222">
                <a:solidFill>
                  <a:srgbClr val="203162"/>
                </a:solidFill>
                <a:latin typeface="Canva Sans Italics"/>
                <a:ea typeface="Canva Sans Italics"/>
                <a:cs typeface="Canva Sans Italics"/>
                <a:sym typeface="Canva Sans Italics"/>
              </a:rPr>
              <a:t>Suku Bunga = 4%+2%+1,5%</a:t>
            </a:r>
          </a:p>
          <a:p>
            <a:pPr algn="l">
              <a:lnSpc>
                <a:spcPts val="3008"/>
              </a:lnSpc>
            </a:pPr>
            <a:r>
              <a:rPr lang="en-US" b="true" sz="2164" i="true" spc="222">
                <a:solidFill>
                  <a:srgbClr val="203162"/>
                </a:solidFill>
                <a:latin typeface="Canva Sans Bold Italics"/>
                <a:ea typeface="Canva Sans Bold Italics"/>
                <a:cs typeface="Canva Sans Bold Italics"/>
                <a:sym typeface="Canva Sans Bold Italics"/>
              </a:rPr>
              <a:t>Suku Bunga = 7,5%</a:t>
            </a:r>
          </a:p>
        </p:txBody>
      </p:sp>
      <p:grpSp>
        <p:nvGrpSpPr>
          <p:cNvPr name="Group 14" id="14"/>
          <p:cNvGrpSpPr/>
          <p:nvPr/>
        </p:nvGrpSpPr>
        <p:grpSpPr>
          <a:xfrm rot="0">
            <a:off x="14788687" y="6775862"/>
            <a:ext cx="3499313" cy="3504808"/>
            <a:chOff x="0" y="0"/>
            <a:chExt cx="4665750" cy="4673077"/>
          </a:xfrm>
        </p:grpSpPr>
        <p:sp>
          <p:nvSpPr>
            <p:cNvPr name="Freeform 15" id="15"/>
            <p:cNvSpPr/>
            <p:nvPr/>
          </p:nvSpPr>
          <p:spPr>
            <a:xfrm flipH="false" flipV="false" rot="0">
              <a:off x="1519716" y="1533529"/>
              <a:ext cx="1603600" cy="1546194"/>
            </a:xfrm>
            <a:custGeom>
              <a:avLst/>
              <a:gdLst/>
              <a:ahLst/>
              <a:cxnLst/>
              <a:rect r="r" b="b" t="t" l="l"/>
              <a:pathLst>
                <a:path h="1546194" w="1603600">
                  <a:moveTo>
                    <a:pt x="0" y="0"/>
                  </a:moveTo>
                  <a:lnTo>
                    <a:pt x="1603600" y="0"/>
                  </a:lnTo>
                  <a:lnTo>
                    <a:pt x="1603600" y="1546195"/>
                  </a:lnTo>
                  <a:lnTo>
                    <a:pt x="0" y="1546195"/>
                  </a:lnTo>
                  <a:lnTo>
                    <a:pt x="0" y="0"/>
                  </a:lnTo>
                  <a:close/>
                </a:path>
              </a:pathLst>
            </a:custGeom>
            <a:blipFill>
              <a:blip r:embed="rId2">
                <a:extLst>
                  <a:ext uri="{96DAC541-7B7A-43D3-8B79-37D633B846F1}">
                    <asvg:svgBlip xmlns:asvg="http://schemas.microsoft.com/office/drawing/2016/SVG/main" r:embed="rId3"/>
                  </a:ext>
                </a:extLst>
              </a:blip>
              <a:stretch>
                <a:fillRect l="0" t="-5488" r="0" b="0"/>
              </a:stretch>
            </a:blipFill>
          </p:spPr>
        </p:sp>
        <p:grpSp>
          <p:nvGrpSpPr>
            <p:cNvPr name="Group 16" id="16"/>
            <p:cNvGrpSpPr/>
            <p:nvPr/>
          </p:nvGrpSpPr>
          <p:grpSpPr>
            <a:xfrm rot="0">
              <a:off x="3095646" y="0"/>
              <a:ext cx="1547278" cy="15472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10"/>
              </a:solidFill>
            </p:spPr>
          </p:sp>
          <p:sp>
            <p:nvSpPr>
              <p:cNvPr name="TextBox 18" id="18"/>
              <p:cNvSpPr txBox="true"/>
              <p:nvPr/>
            </p:nvSpPr>
            <p:spPr>
              <a:xfrm>
                <a:off x="76200" y="114300"/>
                <a:ext cx="660400" cy="622300"/>
              </a:xfrm>
              <a:prstGeom prst="rect">
                <a:avLst/>
              </a:prstGeom>
            </p:spPr>
            <p:txBody>
              <a:bodyPr anchor="ctr" rtlCol="false" tIns="50800" lIns="50800" bIns="50800" rIns="50800"/>
              <a:lstStyle/>
              <a:p>
                <a:pPr algn="ctr">
                  <a:lnSpc>
                    <a:spcPts val="2186"/>
                  </a:lnSpc>
                </a:pPr>
              </a:p>
            </p:txBody>
          </p:sp>
        </p:grpSp>
        <p:grpSp>
          <p:nvGrpSpPr>
            <p:cNvPr name="Group 19" id="19"/>
            <p:cNvGrpSpPr/>
            <p:nvPr/>
          </p:nvGrpSpPr>
          <p:grpSpPr>
            <a:xfrm rot="0">
              <a:off x="0" y="3111208"/>
              <a:ext cx="1540792" cy="154079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19A28D"/>
              </a:solidFill>
            </p:spPr>
          </p:sp>
          <p:sp>
            <p:nvSpPr>
              <p:cNvPr name="TextBox 21" id="21"/>
              <p:cNvSpPr txBox="true"/>
              <p:nvPr/>
            </p:nvSpPr>
            <p:spPr>
              <a:xfrm>
                <a:off x="190500" y="228600"/>
                <a:ext cx="431800" cy="393700"/>
              </a:xfrm>
              <a:prstGeom prst="rect">
                <a:avLst/>
              </a:prstGeom>
            </p:spPr>
            <p:txBody>
              <a:bodyPr anchor="ctr" rtlCol="false" tIns="50800" lIns="50800" bIns="50800" rIns="50800"/>
              <a:lstStyle/>
              <a:p>
                <a:pPr algn="ctr">
                  <a:lnSpc>
                    <a:spcPts val="2186"/>
                  </a:lnSpc>
                </a:pPr>
              </a:p>
            </p:txBody>
          </p:sp>
        </p:grpSp>
        <p:grpSp>
          <p:nvGrpSpPr>
            <p:cNvPr name="Group 22" id="22"/>
            <p:cNvGrpSpPr/>
            <p:nvPr/>
          </p:nvGrpSpPr>
          <p:grpSpPr>
            <a:xfrm rot="0">
              <a:off x="3113069" y="3079724"/>
              <a:ext cx="1552681" cy="1593353"/>
              <a:chOff x="0" y="0"/>
              <a:chExt cx="880058" cy="903111"/>
            </a:xfrm>
          </p:grpSpPr>
          <p:sp>
            <p:nvSpPr>
              <p:cNvPr name="Freeform 23" id="23"/>
              <p:cNvSpPr/>
              <p:nvPr/>
            </p:nvSpPr>
            <p:spPr>
              <a:xfrm flipH="false" flipV="false" rot="0">
                <a:off x="0" y="0"/>
                <a:ext cx="880058" cy="903111"/>
              </a:xfrm>
              <a:custGeom>
                <a:avLst/>
                <a:gdLst/>
                <a:ahLst/>
                <a:cxnLst/>
                <a:rect r="r" b="b" t="t" l="l"/>
                <a:pathLst>
                  <a:path h="903111" w="880058">
                    <a:moveTo>
                      <a:pt x="0" y="0"/>
                    </a:moveTo>
                    <a:lnTo>
                      <a:pt x="880058" y="0"/>
                    </a:lnTo>
                    <a:lnTo>
                      <a:pt x="880058" y="903111"/>
                    </a:lnTo>
                    <a:lnTo>
                      <a:pt x="0" y="903111"/>
                    </a:lnTo>
                    <a:close/>
                  </a:path>
                </a:pathLst>
              </a:custGeom>
              <a:solidFill>
                <a:srgbClr val="4672F4"/>
              </a:solidFill>
            </p:spPr>
          </p:sp>
          <p:sp>
            <p:nvSpPr>
              <p:cNvPr name="TextBox 24" id="24"/>
              <p:cNvSpPr txBox="true"/>
              <p:nvPr/>
            </p:nvSpPr>
            <p:spPr>
              <a:xfrm>
                <a:off x="0" y="38100"/>
                <a:ext cx="880058" cy="865011"/>
              </a:xfrm>
              <a:prstGeom prst="rect">
                <a:avLst/>
              </a:prstGeom>
            </p:spPr>
            <p:txBody>
              <a:bodyPr anchor="ctr" rtlCol="false" tIns="50800" lIns="50800" bIns="50800" rIns="50800"/>
              <a:lstStyle/>
              <a:p>
                <a:pPr algn="ctr">
                  <a:lnSpc>
                    <a:spcPts val="2186"/>
                  </a:lnSpc>
                </a:pPr>
              </a:p>
            </p:txBody>
          </p:sp>
        </p:grpSp>
        <p:sp>
          <p:nvSpPr>
            <p:cNvPr name="Freeform 25" id="25"/>
            <p:cNvSpPr/>
            <p:nvPr/>
          </p:nvSpPr>
          <p:spPr>
            <a:xfrm flipH="false" flipV="false" rot="1431716">
              <a:off x="3570474" y="3156554"/>
              <a:ext cx="678543" cy="1413630"/>
            </a:xfrm>
            <a:custGeom>
              <a:avLst/>
              <a:gdLst/>
              <a:ahLst/>
              <a:cxnLst/>
              <a:rect r="r" b="b" t="t" l="l"/>
              <a:pathLst>
                <a:path h="1413630" w="678543">
                  <a:moveTo>
                    <a:pt x="0" y="0"/>
                  </a:moveTo>
                  <a:lnTo>
                    <a:pt x="678543" y="0"/>
                  </a:lnTo>
                  <a:lnTo>
                    <a:pt x="678543" y="1413630"/>
                  </a:lnTo>
                  <a:lnTo>
                    <a:pt x="0" y="1413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6" id="26"/>
            <p:cNvGrpSpPr/>
            <p:nvPr/>
          </p:nvGrpSpPr>
          <p:grpSpPr>
            <a:xfrm rot="0">
              <a:off x="3425975" y="3253955"/>
              <a:ext cx="414424" cy="41442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F1"/>
              </a:solidFill>
            </p:spPr>
          </p:sp>
          <p:sp>
            <p:nvSpPr>
              <p:cNvPr name="TextBox 28" id="28"/>
              <p:cNvSpPr txBox="true"/>
              <p:nvPr/>
            </p:nvSpPr>
            <p:spPr>
              <a:xfrm>
                <a:off x="190500" y="161925"/>
                <a:ext cx="431800" cy="460375"/>
              </a:xfrm>
              <a:prstGeom prst="rect">
                <a:avLst/>
              </a:prstGeom>
            </p:spPr>
            <p:txBody>
              <a:bodyPr anchor="ctr" rtlCol="false" tIns="50800" lIns="50800" bIns="50800" rIns="50800"/>
              <a:lstStyle/>
              <a:p>
                <a:pPr algn="ctr">
                  <a:lnSpc>
                    <a:spcPts val="2221"/>
                  </a:lnSpc>
                </a:pPr>
              </a:p>
            </p:txBody>
          </p:sp>
        </p:grpSp>
        <p:grpSp>
          <p:nvGrpSpPr>
            <p:cNvPr name="Group 29" id="29"/>
            <p:cNvGrpSpPr/>
            <p:nvPr/>
          </p:nvGrpSpPr>
          <p:grpSpPr>
            <a:xfrm rot="0">
              <a:off x="4102341" y="4067229"/>
              <a:ext cx="278028" cy="27802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8F6F1"/>
              </a:solidFill>
            </p:spPr>
          </p:sp>
          <p:sp>
            <p:nvSpPr>
              <p:cNvPr name="TextBox 31" id="31"/>
              <p:cNvSpPr txBox="true"/>
              <p:nvPr/>
            </p:nvSpPr>
            <p:spPr>
              <a:xfrm>
                <a:off x="190500" y="161925"/>
                <a:ext cx="431800" cy="460375"/>
              </a:xfrm>
              <a:prstGeom prst="rect">
                <a:avLst/>
              </a:prstGeom>
            </p:spPr>
            <p:txBody>
              <a:bodyPr anchor="ctr" rtlCol="false" tIns="50800" lIns="50800" bIns="50800" rIns="50800"/>
              <a:lstStyle/>
              <a:p>
                <a:pPr algn="ctr">
                  <a:lnSpc>
                    <a:spcPts val="2221"/>
                  </a:lnSpc>
                </a:pPr>
              </a:p>
            </p:txBody>
          </p:sp>
        </p:grpSp>
      </p:grpSp>
      <p:grpSp>
        <p:nvGrpSpPr>
          <p:cNvPr name="Group 32" id="32"/>
          <p:cNvGrpSpPr/>
          <p:nvPr/>
        </p:nvGrpSpPr>
        <p:grpSpPr>
          <a:xfrm rot="0">
            <a:off x="15406528" y="530206"/>
            <a:ext cx="2150490" cy="498494"/>
            <a:chOff x="0" y="0"/>
            <a:chExt cx="2867320" cy="664659"/>
          </a:xfrm>
        </p:grpSpPr>
        <p:sp>
          <p:nvSpPr>
            <p:cNvPr name="TextBox 33" id="33"/>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1849930" y="0"/>
            <a:ext cx="6435334" cy="10287000"/>
            <a:chOff x="0" y="0"/>
            <a:chExt cx="1694903" cy="2709333"/>
          </a:xfrm>
        </p:grpSpPr>
        <p:sp>
          <p:nvSpPr>
            <p:cNvPr name="Freeform 3" id="3"/>
            <p:cNvSpPr/>
            <p:nvPr/>
          </p:nvSpPr>
          <p:spPr>
            <a:xfrm flipH="false" flipV="false" rot="0">
              <a:off x="0" y="0"/>
              <a:ext cx="1694903" cy="2709333"/>
            </a:xfrm>
            <a:custGeom>
              <a:avLst/>
              <a:gdLst/>
              <a:ahLst/>
              <a:cxnLst/>
              <a:rect r="r" b="b" t="t" l="l"/>
              <a:pathLst>
                <a:path h="2709333" w="1694903">
                  <a:moveTo>
                    <a:pt x="0" y="0"/>
                  </a:moveTo>
                  <a:lnTo>
                    <a:pt x="1694903" y="0"/>
                  </a:lnTo>
                  <a:lnTo>
                    <a:pt x="1694903" y="2709333"/>
                  </a:lnTo>
                  <a:lnTo>
                    <a:pt x="0" y="2709333"/>
                  </a:lnTo>
                  <a:close/>
                </a:path>
              </a:pathLst>
            </a:custGeom>
            <a:solidFill>
              <a:srgbClr val="FFFFFF"/>
            </a:solidFill>
          </p:spPr>
        </p:sp>
        <p:sp>
          <p:nvSpPr>
            <p:cNvPr name="TextBox 4" id="4"/>
            <p:cNvSpPr txBox="true"/>
            <p:nvPr/>
          </p:nvSpPr>
          <p:spPr>
            <a:xfrm>
              <a:off x="0" y="38100"/>
              <a:ext cx="1694903" cy="2671233"/>
            </a:xfrm>
            <a:prstGeom prst="rect">
              <a:avLst/>
            </a:prstGeom>
          </p:spPr>
          <p:txBody>
            <a:bodyPr anchor="ctr" rtlCol="false" tIns="50800" lIns="50800" bIns="50800" rIns="50800"/>
            <a:lstStyle/>
            <a:p>
              <a:pPr algn="ctr">
                <a:lnSpc>
                  <a:spcPts val="2186"/>
                </a:lnSpc>
              </a:pPr>
            </a:p>
          </p:txBody>
        </p:sp>
      </p:grpSp>
      <p:sp>
        <p:nvSpPr>
          <p:cNvPr name="Freeform 5" id="5"/>
          <p:cNvSpPr/>
          <p:nvPr/>
        </p:nvSpPr>
        <p:spPr>
          <a:xfrm flipH="false" flipV="false" rot="0">
            <a:off x="15200969" y="8009291"/>
            <a:ext cx="2286282" cy="2277709"/>
          </a:xfrm>
          <a:custGeom>
            <a:avLst/>
            <a:gdLst/>
            <a:ahLst/>
            <a:cxnLst/>
            <a:rect r="r" b="b" t="t" l="l"/>
            <a:pathLst>
              <a:path h="2277709" w="2286282">
                <a:moveTo>
                  <a:pt x="0" y="0"/>
                </a:moveTo>
                <a:lnTo>
                  <a:pt x="2286282" y="0"/>
                </a:lnTo>
                <a:lnTo>
                  <a:pt x="2286282" y="2277709"/>
                </a:lnTo>
                <a:lnTo>
                  <a:pt x="0" y="22777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564305" y="-99212"/>
            <a:ext cx="1922948" cy="2852609"/>
          </a:xfrm>
          <a:custGeom>
            <a:avLst/>
            <a:gdLst/>
            <a:ahLst/>
            <a:cxnLst/>
            <a:rect r="r" b="b" t="t" l="l"/>
            <a:pathLst>
              <a:path h="2852609" w="1922948">
                <a:moveTo>
                  <a:pt x="0" y="0"/>
                </a:moveTo>
                <a:lnTo>
                  <a:pt x="1922949" y="0"/>
                </a:lnTo>
                <a:lnTo>
                  <a:pt x="1922949" y="2852609"/>
                </a:lnTo>
                <a:lnTo>
                  <a:pt x="0" y="28526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406528" y="530206"/>
            <a:ext cx="2150490" cy="498494"/>
            <a:chOff x="0" y="0"/>
            <a:chExt cx="2867320" cy="664659"/>
          </a:xfrm>
        </p:grpSpPr>
        <p:sp>
          <p:nvSpPr>
            <p:cNvPr name="TextBox 8" id="8"/>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sp>
        <p:nvSpPr>
          <p:cNvPr name="Freeform 9" id="9"/>
          <p:cNvSpPr/>
          <p:nvPr/>
        </p:nvSpPr>
        <p:spPr>
          <a:xfrm flipH="false" flipV="false" rot="0">
            <a:off x="12263173" y="3278026"/>
            <a:ext cx="5608848" cy="4206636"/>
          </a:xfrm>
          <a:custGeom>
            <a:avLst/>
            <a:gdLst/>
            <a:ahLst/>
            <a:cxnLst/>
            <a:rect r="r" b="b" t="t" l="l"/>
            <a:pathLst>
              <a:path h="4206636" w="5608848">
                <a:moveTo>
                  <a:pt x="0" y="0"/>
                </a:moveTo>
                <a:lnTo>
                  <a:pt x="5608848" y="0"/>
                </a:lnTo>
                <a:lnTo>
                  <a:pt x="5608848" y="4206636"/>
                </a:lnTo>
                <a:lnTo>
                  <a:pt x="0" y="4206636"/>
                </a:lnTo>
                <a:lnTo>
                  <a:pt x="0" y="0"/>
                </a:lnTo>
                <a:close/>
              </a:path>
            </a:pathLst>
          </a:custGeom>
          <a:blipFill>
            <a:blip r:embed="rId6"/>
            <a:stretch>
              <a:fillRect l="0" t="0" r="0" b="0"/>
            </a:stretch>
          </a:blipFill>
        </p:spPr>
      </p:sp>
      <p:grpSp>
        <p:nvGrpSpPr>
          <p:cNvPr name="Group 10" id="10"/>
          <p:cNvGrpSpPr/>
          <p:nvPr/>
        </p:nvGrpSpPr>
        <p:grpSpPr>
          <a:xfrm rot="0">
            <a:off x="192406" y="3278026"/>
            <a:ext cx="11499028" cy="3668059"/>
            <a:chOff x="0" y="0"/>
            <a:chExt cx="3028551" cy="966073"/>
          </a:xfrm>
        </p:grpSpPr>
        <p:sp>
          <p:nvSpPr>
            <p:cNvPr name="Freeform 11" id="11"/>
            <p:cNvSpPr/>
            <p:nvPr/>
          </p:nvSpPr>
          <p:spPr>
            <a:xfrm flipH="false" flipV="false" rot="0">
              <a:off x="0" y="0"/>
              <a:ext cx="3028551" cy="966073"/>
            </a:xfrm>
            <a:custGeom>
              <a:avLst/>
              <a:gdLst/>
              <a:ahLst/>
              <a:cxnLst/>
              <a:rect r="r" b="b" t="t" l="l"/>
              <a:pathLst>
                <a:path h="966073" w="3028551">
                  <a:moveTo>
                    <a:pt x="34337" y="0"/>
                  </a:moveTo>
                  <a:lnTo>
                    <a:pt x="2994214" y="0"/>
                  </a:lnTo>
                  <a:cubicBezTo>
                    <a:pt x="3003321" y="0"/>
                    <a:pt x="3012054" y="3618"/>
                    <a:pt x="3018494" y="10057"/>
                  </a:cubicBezTo>
                  <a:cubicBezTo>
                    <a:pt x="3024933" y="16496"/>
                    <a:pt x="3028551" y="25230"/>
                    <a:pt x="3028551" y="34337"/>
                  </a:cubicBezTo>
                  <a:lnTo>
                    <a:pt x="3028551" y="931736"/>
                  </a:lnTo>
                  <a:cubicBezTo>
                    <a:pt x="3028551" y="940843"/>
                    <a:pt x="3024933" y="949577"/>
                    <a:pt x="3018494" y="956016"/>
                  </a:cubicBezTo>
                  <a:cubicBezTo>
                    <a:pt x="3012054" y="962455"/>
                    <a:pt x="3003321" y="966073"/>
                    <a:pt x="2994214" y="966073"/>
                  </a:cubicBezTo>
                  <a:lnTo>
                    <a:pt x="34337" y="966073"/>
                  </a:lnTo>
                  <a:cubicBezTo>
                    <a:pt x="25230" y="966073"/>
                    <a:pt x="16496" y="962455"/>
                    <a:pt x="10057" y="956016"/>
                  </a:cubicBezTo>
                  <a:cubicBezTo>
                    <a:pt x="3618" y="949577"/>
                    <a:pt x="0" y="940843"/>
                    <a:pt x="0" y="931736"/>
                  </a:cubicBezTo>
                  <a:lnTo>
                    <a:pt x="0" y="34337"/>
                  </a:lnTo>
                  <a:cubicBezTo>
                    <a:pt x="0" y="25230"/>
                    <a:pt x="3618" y="16496"/>
                    <a:pt x="10057" y="10057"/>
                  </a:cubicBezTo>
                  <a:cubicBezTo>
                    <a:pt x="16496" y="3618"/>
                    <a:pt x="25230" y="0"/>
                    <a:pt x="34337" y="0"/>
                  </a:cubicBezTo>
                  <a:close/>
                </a:path>
              </a:pathLst>
            </a:custGeom>
            <a:solidFill>
              <a:srgbClr val="A2C7ED"/>
            </a:solidFill>
            <a:ln w="38100" cap="rnd">
              <a:solidFill>
                <a:srgbClr val="FFF8ED"/>
              </a:solidFill>
              <a:prstDash val="lgDash"/>
              <a:round/>
            </a:ln>
          </p:spPr>
        </p:sp>
        <p:sp>
          <p:nvSpPr>
            <p:cNvPr name="TextBox 12" id="12"/>
            <p:cNvSpPr txBox="true"/>
            <p:nvPr/>
          </p:nvSpPr>
          <p:spPr>
            <a:xfrm>
              <a:off x="0" y="38100"/>
              <a:ext cx="3028551" cy="927973"/>
            </a:xfrm>
            <a:prstGeom prst="rect">
              <a:avLst/>
            </a:prstGeom>
          </p:spPr>
          <p:txBody>
            <a:bodyPr anchor="ctr" rtlCol="false" tIns="50800" lIns="50800" bIns="50800" rIns="50800"/>
            <a:lstStyle/>
            <a:p>
              <a:pPr algn="ctr">
                <a:lnSpc>
                  <a:spcPts val="2186"/>
                </a:lnSpc>
              </a:pPr>
            </a:p>
          </p:txBody>
        </p:sp>
      </p:grpSp>
      <p:sp>
        <p:nvSpPr>
          <p:cNvPr name="TextBox 13" id="13"/>
          <p:cNvSpPr txBox="true"/>
          <p:nvPr/>
        </p:nvSpPr>
        <p:spPr>
          <a:xfrm rot="0">
            <a:off x="524493" y="2793683"/>
            <a:ext cx="10781202" cy="4537710"/>
          </a:xfrm>
          <a:prstGeom prst="rect">
            <a:avLst/>
          </a:prstGeom>
        </p:spPr>
        <p:txBody>
          <a:bodyPr anchor="t" rtlCol="false" tIns="0" lIns="0" bIns="0" rIns="0">
            <a:spAutoFit/>
          </a:bodyPr>
          <a:lstStyle/>
          <a:p>
            <a:pPr algn="just">
              <a:lnSpc>
                <a:spcPts val="5040"/>
              </a:lnSpc>
            </a:pPr>
          </a:p>
          <a:p>
            <a:pPr algn="just">
              <a:lnSpc>
                <a:spcPts val="5040"/>
              </a:lnSpc>
            </a:pPr>
            <a:r>
              <a:rPr lang="en-US" sz="3600">
                <a:solidFill>
                  <a:srgbClr val="203162"/>
                </a:solidFill>
                <a:latin typeface="Agrandir"/>
                <a:ea typeface="Agrandir"/>
                <a:cs typeface="Agrandir"/>
                <a:sym typeface="Agrandir"/>
              </a:rPr>
              <a:t>Home Credit adalah perusahaan pembiayaan global yang berfokus pada pemberian pinjaman konsumen, terutama kepada pelanggan yang belum terlayani oleh layanan perbankan tradisional.</a:t>
            </a:r>
          </a:p>
          <a:p>
            <a:pPr algn="just">
              <a:lnSpc>
                <a:spcPts val="5040"/>
              </a:lnSpc>
            </a:pPr>
          </a:p>
        </p:txBody>
      </p:sp>
      <p:sp>
        <p:nvSpPr>
          <p:cNvPr name="TextBox 14" id="14"/>
          <p:cNvSpPr txBox="true"/>
          <p:nvPr/>
        </p:nvSpPr>
        <p:spPr>
          <a:xfrm rot="0">
            <a:off x="1028700" y="1658022"/>
            <a:ext cx="10662734" cy="1095375"/>
          </a:xfrm>
          <a:prstGeom prst="rect">
            <a:avLst/>
          </a:prstGeom>
        </p:spPr>
        <p:txBody>
          <a:bodyPr anchor="t" rtlCol="false" tIns="0" lIns="0" bIns="0" rIns="0">
            <a:spAutoFit/>
          </a:bodyPr>
          <a:lstStyle/>
          <a:p>
            <a:pPr algn="l">
              <a:lnSpc>
                <a:spcPts val="7200"/>
              </a:lnSpc>
            </a:pPr>
            <a:r>
              <a:rPr lang="en-US" sz="6000" b="true">
                <a:solidFill>
                  <a:srgbClr val="203162"/>
                </a:solidFill>
                <a:latin typeface="Agrandir Bold"/>
                <a:ea typeface="Agrandir Bold"/>
                <a:cs typeface="Agrandir Bold"/>
                <a:sym typeface="Agrandir Bold"/>
              </a:rPr>
              <a:t>Background Project</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08810" y="394137"/>
            <a:ext cx="2150490" cy="498494"/>
            <a:chOff x="0" y="0"/>
            <a:chExt cx="2867320" cy="664659"/>
          </a:xfrm>
        </p:grpSpPr>
        <p:sp>
          <p:nvSpPr>
            <p:cNvPr name="TextBox 3" id="3"/>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grpSp>
        <p:nvGrpSpPr>
          <p:cNvPr name="Group 4" id="4"/>
          <p:cNvGrpSpPr/>
          <p:nvPr/>
        </p:nvGrpSpPr>
        <p:grpSpPr>
          <a:xfrm rot="0">
            <a:off x="0" y="0"/>
            <a:ext cx="8264134" cy="10287000"/>
            <a:chOff x="0" y="0"/>
            <a:chExt cx="2176562" cy="2709333"/>
          </a:xfrm>
        </p:grpSpPr>
        <p:sp>
          <p:nvSpPr>
            <p:cNvPr name="Freeform 5" id="5"/>
            <p:cNvSpPr/>
            <p:nvPr/>
          </p:nvSpPr>
          <p:spPr>
            <a:xfrm flipH="false" flipV="false" rot="0">
              <a:off x="0" y="0"/>
              <a:ext cx="2176562" cy="2709333"/>
            </a:xfrm>
            <a:custGeom>
              <a:avLst/>
              <a:gdLst/>
              <a:ahLst/>
              <a:cxnLst/>
              <a:rect r="r" b="b" t="t" l="l"/>
              <a:pathLst>
                <a:path h="2709333" w="2176562">
                  <a:moveTo>
                    <a:pt x="0" y="0"/>
                  </a:moveTo>
                  <a:lnTo>
                    <a:pt x="2176562" y="0"/>
                  </a:lnTo>
                  <a:lnTo>
                    <a:pt x="2176562" y="2709333"/>
                  </a:lnTo>
                  <a:lnTo>
                    <a:pt x="0" y="2709333"/>
                  </a:lnTo>
                  <a:close/>
                </a:path>
              </a:pathLst>
            </a:custGeom>
            <a:solidFill>
              <a:srgbClr val="203162"/>
            </a:solidFill>
          </p:spPr>
        </p:sp>
        <p:sp>
          <p:nvSpPr>
            <p:cNvPr name="TextBox 6" id="6"/>
            <p:cNvSpPr txBox="true"/>
            <p:nvPr/>
          </p:nvSpPr>
          <p:spPr>
            <a:xfrm>
              <a:off x="0" y="38100"/>
              <a:ext cx="2176562" cy="2671233"/>
            </a:xfrm>
            <a:prstGeom prst="rect">
              <a:avLst/>
            </a:prstGeom>
          </p:spPr>
          <p:txBody>
            <a:bodyPr anchor="ctr" rtlCol="false" tIns="50800" lIns="50800" bIns="50800" rIns="50800"/>
            <a:lstStyle/>
            <a:p>
              <a:pPr algn="ctr">
                <a:lnSpc>
                  <a:spcPts val="2186"/>
                </a:lnSpc>
              </a:pPr>
            </a:p>
          </p:txBody>
        </p:sp>
      </p:grpSp>
      <p:grpSp>
        <p:nvGrpSpPr>
          <p:cNvPr name="Group 7" id="7"/>
          <p:cNvGrpSpPr/>
          <p:nvPr/>
        </p:nvGrpSpPr>
        <p:grpSpPr>
          <a:xfrm rot="0">
            <a:off x="753130" y="4953000"/>
            <a:ext cx="2219724" cy="2257733"/>
            <a:chOff x="0" y="0"/>
            <a:chExt cx="714657" cy="726895"/>
          </a:xfrm>
        </p:grpSpPr>
        <p:sp>
          <p:nvSpPr>
            <p:cNvPr name="Freeform 8" id="8"/>
            <p:cNvSpPr/>
            <p:nvPr/>
          </p:nvSpPr>
          <p:spPr>
            <a:xfrm flipH="false" flipV="false" rot="0">
              <a:off x="0" y="0"/>
              <a:ext cx="714657" cy="726895"/>
            </a:xfrm>
            <a:custGeom>
              <a:avLst/>
              <a:gdLst/>
              <a:ahLst/>
              <a:cxnLst/>
              <a:rect r="r" b="b" t="t" l="l"/>
              <a:pathLst>
                <a:path h="726895" w="714657">
                  <a:moveTo>
                    <a:pt x="0" y="0"/>
                  </a:moveTo>
                  <a:lnTo>
                    <a:pt x="714657" y="0"/>
                  </a:lnTo>
                  <a:lnTo>
                    <a:pt x="714657" y="726895"/>
                  </a:lnTo>
                  <a:lnTo>
                    <a:pt x="0" y="726895"/>
                  </a:lnTo>
                  <a:close/>
                </a:path>
              </a:pathLst>
            </a:custGeom>
            <a:solidFill>
              <a:srgbClr val="FFC610"/>
            </a:solidFill>
          </p:spPr>
        </p:sp>
        <p:sp>
          <p:nvSpPr>
            <p:cNvPr name="TextBox 9" id="9"/>
            <p:cNvSpPr txBox="true"/>
            <p:nvPr/>
          </p:nvSpPr>
          <p:spPr>
            <a:xfrm>
              <a:off x="0" y="38100"/>
              <a:ext cx="714657" cy="688795"/>
            </a:xfrm>
            <a:prstGeom prst="rect">
              <a:avLst/>
            </a:prstGeom>
          </p:spPr>
          <p:txBody>
            <a:bodyPr anchor="ctr" rtlCol="false" tIns="50800" lIns="50800" bIns="50800" rIns="50800"/>
            <a:lstStyle/>
            <a:p>
              <a:pPr algn="ctr">
                <a:lnSpc>
                  <a:spcPts val="2186"/>
                </a:lnSpc>
              </a:pPr>
            </a:p>
          </p:txBody>
        </p:sp>
      </p:grpSp>
      <p:pic>
        <p:nvPicPr>
          <p:cNvPr name="Picture 10" id="10"/>
          <p:cNvPicPr>
            <a:picLocks noChangeAspect="true"/>
          </p:cNvPicPr>
          <p:nvPr/>
        </p:nvPicPr>
        <p:blipFill>
          <a:blip r:embed="rId2"/>
          <a:stretch>
            <a:fillRect/>
          </a:stretch>
        </p:blipFill>
        <p:spPr>
          <a:xfrm rot="0">
            <a:off x="4113003" y="4123743"/>
            <a:ext cx="3775448" cy="5786149"/>
          </a:xfrm>
          <a:prstGeom prst="rect">
            <a:avLst/>
          </a:prstGeom>
        </p:spPr>
      </p:pic>
      <p:sp>
        <p:nvSpPr>
          <p:cNvPr name="Freeform 11" id="11"/>
          <p:cNvSpPr/>
          <p:nvPr/>
        </p:nvSpPr>
        <p:spPr>
          <a:xfrm flipH="false" flipV="false" rot="-1288644">
            <a:off x="5041647" y="5095806"/>
            <a:ext cx="2227680" cy="1170545"/>
          </a:xfrm>
          <a:custGeom>
            <a:avLst/>
            <a:gdLst/>
            <a:ahLst/>
            <a:cxnLst/>
            <a:rect r="r" b="b" t="t" l="l"/>
            <a:pathLst>
              <a:path h="1170545" w="2227680">
                <a:moveTo>
                  <a:pt x="0" y="0"/>
                </a:moveTo>
                <a:lnTo>
                  <a:pt x="2227679" y="0"/>
                </a:lnTo>
                <a:lnTo>
                  <a:pt x="2227679" y="1170545"/>
                </a:lnTo>
                <a:lnTo>
                  <a:pt x="0" y="11705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8822440" y="1837571"/>
            <a:ext cx="8893858" cy="7254977"/>
            <a:chOff x="0" y="0"/>
            <a:chExt cx="11858477" cy="9673303"/>
          </a:xfrm>
        </p:grpSpPr>
        <p:sp>
          <p:nvSpPr>
            <p:cNvPr name="TextBox 13" id="13"/>
            <p:cNvSpPr txBox="true"/>
            <p:nvPr/>
          </p:nvSpPr>
          <p:spPr>
            <a:xfrm rot="0">
              <a:off x="0" y="1271617"/>
              <a:ext cx="11858477" cy="8401685"/>
            </a:xfrm>
            <a:prstGeom prst="rect">
              <a:avLst/>
            </a:prstGeom>
          </p:spPr>
          <p:txBody>
            <a:bodyPr anchor="t" rtlCol="false" tIns="0" lIns="0" bIns="0" rIns="0">
              <a:spAutoFit/>
            </a:bodyPr>
            <a:lstStyle/>
            <a:p>
              <a:pPr algn="just">
                <a:lnSpc>
                  <a:spcPts val="4199"/>
                </a:lnSpc>
              </a:pPr>
              <a:r>
                <a:rPr lang="en-US" sz="2799">
                  <a:solidFill>
                    <a:srgbClr val="203162"/>
                  </a:solidFill>
                  <a:latin typeface="Agrandir"/>
                  <a:ea typeface="Agrandir"/>
                  <a:cs typeface="Agrandir"/>
                  <a:sym typeface="Agrandir"/>
                </a:rPr>
                <a:t>Menurut survey dari Survey of Consumer Expectations (SCE) Credit Access Survey, terjadi peningkatan penolakan pengajuan pinjaman kredit dari 0.9% menjadi 21% di Tahun 2024 (</a:t>
              </a:r>
              <a:r>
                <a:rPr lang="en-US" b="true" sz="2799" u="sng">
                  <a:solidFill>
                    <a:srgbClr val="203162"/>
                  </a:solidFill>
                  <a:latin typeface="Agrandir Bold"/>
                  <a:ea typeface="Agrandir Bold"/>
                  <a:cs typeface="Agrandir Bold"/>
                  <a:sym typeface="Agrandir Bold"/>
                  <a:hlinkClick r:id="rId5" tooltip="https://www.newyorkfed.org/newsevents/news/research/2024/20241118"/>
                </a:rPr>
                <a:t>newyorkfed.org, 2024</a:t>
              </a:r>
              <a:r>
                <a:rPr lang="en-US" sz="2799">
                  <a:solidFill>
                    <a:srgbClr val="203162"/>
                  </a:solidFill>
                  <a:latin typeface="Agrandir"/>
                  <a:ea typeface="Agrandir"/>
                  <a:cs typeface="Agrandir"/>
                  <a:sym typeface="Agrandir"/>
                </a:rPr>
                <a:t>). Salah satu yang menjadi penyebab pengajuan ditolak adalah kurangnya credit history customer dan ketatnya spesifikasi yang harus dipenuhi agar pengajuan pinjaman dapat diterima (</a:t>
              </a:r>
              <a:r>
                <a:rPr lang="en-US" b="true" sz="2799" u="sng">
                  <a:solidFill>
                    <a:srgbClr val="203162"/>
                  </a:solidFill>
                  <a:latin typeface="Agrandir Bold"/>
                  <a:ea typeface="Agrandir Bold"/>
                  <a:cs typeface="Agrandir Bold"/>
                  <a:sym typeface="Agrandir Bold"/>
                  <a:hlinkClick r:id="rId6" tooltip="https://www.rocketmortgage.com/learn/what-to-do-if-your-mortgage-loan-application-is-denied"/>
                </a:rPr>
                <a:t>rocketmortgage, 2023</a:t>
              </a:r>
              <a:r>
                <a:rPr lang="en-US" sz="2799" b="true">
                  <a:solidFill>
                    <a:srgbClr val="203162"/>
                  </a:solidFill>
                  <a:latin typeface="Agrandir Bold"/>
                  <a:ea typeface="Agrandir Bold"/>
                  <a:cs typeface="Agrandir Bold"/>
                  <a:sym typeface="Agrandir Bold"/>
                </a:rPr>
                <a:t>., </a:t>
              </a:r>
              <a:r>
                <a:rPr lang="en-US" b="true" sz="2799" u="sng">
                  <a:solidFill>
                    <a:srgbClr val="203162"/>
                  </a:solidFill>
                  <a:latin typeface="Agrandir Bold"/>
                  <a:ea typeface="Agrandir Bold"/>
                  <a:cs typeface="Agrandir Bold"/>
                  <a:sym typeface="Agrandir Bold"/>
                  <a:hlinkClick r:id="rId7" tooltip="https://backendnews.net/home-credit-develops-programs-that-promote-financial-inclusion/"/>
                </a:rPr>
                <a:t>Backendsnews, 2022</a:t>
              </a:r>
              <a:r>
                <a:rPr lang="en-US" sz="2799">
                  <a:solidFill>
                    <a:srgbClr val="203162"/>
                  </a:solidFill>
                  <a:latin typeface="Agrandir"/>
                  <a:ea typeface="Agrandir"/>
                  <a:cs typeface="Agrandir"/>
                  <a:sym typeface="Agrandir"/>
                </a:rPr>
                <a:t>). </a:t>
              </a:r>
            </a:p>
            <a:p>
              <a:pPr algn="l">
                <a:lnSpc>
                  <a:spcPts val="4199"/>
                </a:lnSpc>
              </a:pPr>
            </a:p>
            <a:p>
              <a:pPr algn="l">
                <a:lnSpc>
                  <a:spcPts val="4199"/>
                </a:lnSpc>
              </a:pPr>
            </a:p>
          </p:txBody>
        </p:sp>
        <p:sp>
          <p:nvSpPr>
            <p:cNvPr name="Freeform 14" id="14"/>
            <p:cNvSpPr/>
            <p:nvPr/>
          </p:nvSpPr>
          <p:spPr>
            <a:xfrm flipH="false" flipV="false" rot="0">
              <a:off x="0" y="0"/>
              <a:ext cx="2867085" cy="1433542"/>
            </a:xfrm>
            <a:custGeom>
              <a:avLst/>
              <a:gdLst/>
              <a:ahLst/>
              <a:cxnLst/>
              <a:rect r="r" b="b" t="t" l="l"/>
              <a:pathLst>
                <a:path h="1433542" w="2867085">
                  <a:moveTo>
                    <a:pt x="0" y="0"/>
                  </a:moveTo>
                  <a:lnTo>
                    <a:pt x="2867085" y="0"/>
                  </a:lnTo>
                  <a:lnTo>
                    <a:pt x="2867085" y="1433542"/>
                  </a:lnTo>
                  <a:lnTo>
                    <a:pt x="0" y="14335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5" id="15"/>
          <p:cNvGrpSpPr/>
          <p:nvPr/>
        </p:nvGrpSpPr>
        <p:grpSpPr>
          <a:xfrm rot="0">
            <a:off x="15261210" y="546537"/>
            <a:ext cx="2150490" cy="498494"/>
            <a:chOff x="0" y="0"/>
            <a:chExt cx="2867320" cy="664659"/>
          </a:xfrm>
        </p:grpSpPr>
        <p:sp>
          <p:nvSpPr>
            <p:cNvPr name="TextBox 16" id="16"/>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000000"/>
                  </a:solidFill>
                  <a:latin typeface="TT Drugs"/>
                  <a:ea typeface="TT Drugs"/>
                  <a:cs typeface="TT Drugs"/>
                  <a:sym typeface="TT Drugs"/>
                </a:rPr>
                <a:t>OCTAGRAM </a:t>
              </a:r>
            </a:p>
          </p:txBody>
        </p:sp>
      </p:grpSp>
      <p:sp>
        <p:nvSpPr>
          <p:cNvPr name="Freeform 17" id="17"/>
          <p:cNvSpPr/>
          <p:nvPr/>
        </p:nvSpPr>
        <p:spPr>
          <a:xfrm flipH="true" flipV="false" rot="0">
            <a:off x="753130" y="5000579"/>
            <a:ext cx="2219724" cy="2257733"/>
          </a:xfrm>
          <a:custGeom>
            <a:avLst/>
            <a:gdLst/>
            <a:ahLst/>
            <a:cxnLst/>
            <a:rect r="r" b="b" t="t" l="l"/>
            <a:pathLst>
              <a:path h="2257733" w="2219724">
                <a:moveTo>
                  <a:pt x="2219724" y="0"/>
                </a:moveTo>
                <a:lnTo>
                  <a:pt x="0" y="0"/>
                </a:lnTo>
                <a:lnTo>
                  <a:pt x="0" y="2257734"/>
                </a:lnTo>
                <a:lnTo>
                  <a:pt x="2219724" y="2257734"/>
                </a:lnTo>
                <a:lnTo>
                  <a:pt x="221972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0">
            <a:off x="753130" y="2742846"/>
            <a:ext cx="2219724" cy="2257733"/>
            <a:chOff x="0" y="0"/>
            <a:chExt cx="714657" cy="726895"/>
          </a:xfrm>
        </p:grpSpPr>
        <p:sp>
          <p:nvSpPr>
            <p:cNvPr name="Freeform 19" id="19"/>
            <p:cNvSpPr/>
            <p:nvPr/>
          </p:nvSpPr>
          <p:spPr>
            <a:xfrm flipH="false" flipV="false" rot="0">
              <a:off x="0" y="0"/>
              <a:ext cx="714657" cy="726895"/>
            </a:xfrm>
            <a:custGeom>
              <a:avLst/>
              <a:gdLst/>
              <a:ahLst/>
              <a:cxnLst/>
              <a:rect r="r" b="b" t="t" l="l"/>
              <a:pathLst>
                <a:path h="726895" w="714657">
                  <a:moveTo>
                    <a:pt x="0" y="0"/>
                  </a:moveTo>
                  <a:lnTo>
                    <a:pt x="714657" y="0"/>
                  </a:lnTo>
                  <a:lnTo>
                    <a:pt x="714657" y="726895"/>
                  </a:lnTo>
                  <a:lnTo>
                    <a:pt x="0" y="726895"/>
                  </a:lnTo>
                  <a:close/>
                </a:path>
              </a:pathLst>
            </a:custGeom>
            <a:solidFill>
              <a:srgbClr val="4672F4"/>
            </a:solidFill>
          </p:spPr>
        </p:sp>
        <p:sp>
          <p:nvSpPr>
            <p:cNvPr name="TextBox 20" id="20"/>
            <p:cNvSpPr txBox="true"/>
            <p:nvPr/>
          </p:nvSpPr>
          <p:spPr>
            <a:xfrm>
              <a:off x="0" y="38100"/>
              <a:ext cx="714657" cy="688795"/>
            </a:xfrm>
            <a:prstGeom prst="rect">
              <a:avLst/>
            </a:prstGeom>
          </p:spPr>
          <p:txBody>
            <a:bodyPr anchor="ctr" rtlCol="false" tIns="50800" lIns="50800" bIns="50800" rIns="50800"/>
            <a:lstStyle/>
            <a:p>
              <a:pPr algn="ctr">
                <a:lnSpc>
                  <a:spcPts val="2186"/>
                </a:lnSpc>
              </a:pPr>
            </a:p>
          </p:txBody>
        </p:sp>
      </p:grpSp>
      <p:sp>
        <p:nvSpPr>
          <p:cNvPr name="Freeform 21" id="21"/>
          <p:cNvSpPr/>
          <p:nvPr/>
        </p:nvSpPr>
        <p:spPr>
          <a:xfrm flipH="false" flipV="false" rot="0">
            <a:off x="1203507" y="3055174"/>
            <a:ext cx="1339674" cy="1612299"/>
          </a:xfrm>
          <a:custGeom>
            <a:avLst/>
            <a:gdLst/>
            <a:ahLst/>
            <a:cxnLst/>
            <a:rect r="r" b="b" t="t" l="l"/>
            <a:pathLst>
              <a:path h="1612299" w="1339674">
                <a:moveTo>
                  <a:pt x="0" y="0"/>
                </a:moveTo>
                <a:lnTo>
                  <a:pt x="1339674" y="0"/>
                </a:lnTo>
                <a:lnTo>
                  <a:pt x="1339674" y="1612300"/>
                </a:lnTo>
                <a:lnTo>
                  <a:pt x="0" y="16123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3892670" y="6320621"/>
            <a:ext cx="4371464" cy="2047553"/>
          </a:xfrm>
          <a:custGeom>
            <a:avLst/>
            <a:gdLst/>
            <a:ahLst/>
            <a:cxnLst/>
            <a:rect r="r" b="b" t="t" l="l"/>
            <a:pathLst>
              <a:path h="2047553" w="4371464">
                <a:moveTo>
                  <a:pt x="0" y="0"/>
                </a:moveTo>
                <a:lnTo>
                  <a:pt x="4371464" y="0"/>
                </a:lnTo>
                <a:lnTo>
                  <a:pt x="4371464" y="2047554"/>
                </a:lnTo>
                <a:lnTo>
                  <a:pt x="0" y="2047554"/>
                </a:lnTo>
                <a:lnTo>
                  <a:pt x="0" y="0"/>
                </a:lnTo>
                <a:close/>
              </a:path>
            </a:pathLst>
          </a:custGeom>
          <a:blipFill>
            <a:blip r:embed="rId14"/>
            <a:stretch>
              <a:fillRect l="0" t="0" r="0" b="0"/>
            </a:stretch>
          </a:blipFill>
        </p:spPr>
      </p:sp>
      <p:sp>
        <p:nvSpPr>
          <p:cNvPr name="TextBox 23" id="23"/>
          <p:cNvSpPr txBox="true"/>
          <p:nvPr/>
        </p:nvSpPr>
        <p:spPr>
          <a:xfrm rot="0">
            <a:off x="507446" y="410528"/>
            <a:ext cx="7830503" cy="1026795"/>
          </a:xfrm>
          <a:prstGeom prst="rect">
            <a:avLst/>
          </a:prstGeom>
        </p:spPr>
        <p:txBody>
          <a:bodyPr anchor="t" rtlCol="false" tIns="0" lIns="0" bIns="0" rIns="0">
            <a:spAutoFit/>
          </a:bodyPr>
          <a:lstStyle/>
          <a:p>
            <a:pPr algn="l">
              <a:lnSpc>
                <a:spcPts val="7020"/>
              </a:lnSpc>
            </a:pPr>
            <a:r>
              <a:rPr lang="en-US" sz="5400" b="true">
                <a:solidFill>
                  <a:srgbClr val="ABD7FF"/>
                </a:solidFill>
                <a:latin typeface="Agrandir Bold"/>
                <a:ea typeface="Agrandir Bold"/>
                <a:cs typeface="Agrandir Bold"/>
                <a:sym typeface="Agrandir Bold"/>
              </a:rPr>
              <a:t>What is the Problem?</a:t>
            </a:r>
          </a:p>
        </p:txBody>
      </p:sp>
      <p:sp>
        <p:nvSpPr>
          <p:cNvPr name="TextBox 24" id="24"/>
          <p:cNvSpPr txBox="true"/>
          <p:nvPr/>
        </p:nvSpPr>
        <p:spPr>
          <a:xfrm rot="0">
            <a:off x="4578170" y="3785988"/>
            <a:ext cx="3154633" cy="410521"/>
          </a:xfrm>
          <a:prstGeom prst="rect">
            <a:avLst/>
          </a:prstGeom>
        </p:spPr>
        <p:txBody>
          <a:bodyPr anchor="t" rtlCol="false" tIns="0" lIns="0" bIns="0" rIns="0">
            <a:spAutoFit/>
          </a:bodyPr>
          <a:lstStyle/>
          <a:p>
            <a:pPr algn="ctr">
              <a:lnSpc>
                <a:spcPts val="2828"/>
              </a:lnSpc>
            </a:pPr>
            <a:r>
              <a:rPr lang="en-US" b="true" sz="2175">
                <a:solidFill>
                  <a:srgbClr val="ABD7FF"/>
                </a:solidFill>
                <a:latin typeface="Agrandir Bold"/>
                <a:ea typeface="Agrandir Bold"/>
                <a:cs typeface="Agrandir Bold"/>
                <a:sym typeface="Agrandir Bold"/>
              </a:rPr>
              <a:t>Rejected Data</a:t>
            </a:r>
          </a:p>
        </p:txBody>
      </p:sp>
    </p:spTree>
  </p:cSld>
  <p:clrMapOvr>
    <a:masterClrMapping/>
  </p:clrMapOvr>
  <p:transition spd="fast">
    <p:cover dir="d"/>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1D4A"/>
        </a:solidFill>
      </p:bgPr>
    </p:bg>
    <p:spTree>
      <p:nvGrpSpPr>
        <p:cNvPr id="1" name=""/>
        <p:cNvGrpSpPr/>
        <p:nvPr/>
      </p:nvGrpSpPr>
      <p:grpSpPr>
        <a:xfrm>
          <a:off x="0" y="0"/>
          <a:ext cx="0" cy="0"/>
          <a:chOff x="0" y="0"/>
          <a:chExt cx="0" cy="0"/>
        </a:xfrm>
      </p:grpSpPr>
      <p:grpSp>
        <p:nvGrpSpPr>
          <p:cNvPr name="Group 2" id="2"/>
          <p:cNvGrpSpPr/>
          <p:nvPr/>
        </p:nvGrpSpPr>
        <p:grpSpPr>
          <a:xfrm rot="0">
            <a:off x="15039576" y="4933928"/>
            <a:ext cx="2219724" cy="2257733"/>
            <a:chOff x="0" y="0"/>
            <a:chExt cx="714657" cy="726895"/>
          </a:xfrm>
        </p:grpSpPr>
        <p:sp>
          <p:nvSpPr>
            <p:cNvPr name="Freeform 3" id="3"/>
            <p:cNvSpPr/>
            <p:nvPr/>
          </p:nvSpPr>
          <p:spPr>
            <a:xfrm flipH="false" flipV="false" rot="0">
              <a:off x="0" y="0"/>
              <a:ext cx="714657" cy="726895"/>
            </a:xfrm>
            <a:custGeom>
              <a:avLst/>
              <a:gdLst/>
              <a:ahLst/>
              <a:cxnLst/>
              <a:rect r="r" b="b" t="t" l="l"/>
              <a:pathLst>
                <a:path h="726895" w="714657">
                  <a:moveTo>
                    <a:pt x="0" y="0"/>
                  </a:moveTo>
                  <a:lnTo>
                    <a:pt x="714657" y="0"/>
                  </a:lnTo>
                  <a:lnTo>
                    <a:pt x="714657" y="726895"/>
                  </a:lnTo>
                  <a:lnTo>
                    <a:pt x="0" y="726895"/>
                  </a:lnTo>
                  <a:close/>
                </a:path>
              </a:pathLst>
            </a:custGeom>
            <a:solidFill>
              <a:srgbClr val="FFC610"/>
            </a:solidFill>
          </p:spPr>
        </p:sp>
        <p:sp>
          <p:nvSpPr>
            <p:cNvPr name="TextBox 4" id="4"/>
            <p:cNvSpPr txBox="true"/>
            <p:nvPr/>
          </p:nvSpPr>
          <p:spPr>
            <a:xfrm>
              <a:off x="0" y="38100"/>
              <a:ext cx="714657" cy="688795"/>
            </a:xfrm>
            <a:prstGeom prst="rect">
              <a:avLst/>
            </a:prstGeom>
          </p:spPr>
          <p:txBody>
            <a:bodyPr anchor="ctr" rtlCol="false" tIns="50800" lIns="50800" bIns="50800" rIns="50800"/>
            <a:lstStyle/>
            <a:p>
              <a:pPr algn="ctr">
                <a:lnSpc>
                  <a:spcPts val="2186"/>
                </a:lnSpc>
              </a:pPr>
            </a:p>
          </p:txBody>
        </p:sp>
      </p:grpSp>
      <p:sp>
        <p:nvSpPr>
          <p:cNvPr name="Freeform 5" id="5"/>
          <p:cNvSpPr/>
          <p:nvPr/>
        </p:nvSpPr>
        <p:spPr>
          <a:xfrm flipH="true" flipV="false" rot="0">
            <a:off x="15039576" y="4933928"/>
            <a:ext cx="2219724" cy="2257733"/>
          </a:xfrm>
          <a:custGeom>
            <a:avLst/>
            <a:gdLst/>
            <a:ahLst/>
            <a:cxnLst/>
            <a:rect r="r" b="b" t="t" l="l"/>
            <a:pathLst>
              <a:path h="2257733" w="2219724">
                <a:moveTo>
                  <a:pt x="2219724" y="0"/>
                </a:moveTo>
                <a:lnTo>
                  <a:pt x="0" y="0"/>
                </a:lnTo>
                <a:lnTo>
                  <a:pt x="0" y="2257733"/>
                </a:lnTo>
                <a:lnTo>
                  <a:pt x="2219724" y="2257733"/>
                </a:lnTo>
                <a:lnTo>
                  <a:pt x="22197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060280" y="892632"/>
            <a:ext cx="2199020" cy="1766546"/>
          </a:xfrm>
          <a:custGeom>
            <a:avLst/>
            <a:gdLst/>
            <a:ahLst/>
            <a:cxnLst/>
            <a:rect r="r" b="b" t="t" l="l"/>
            <a:pathLst>
              <a:path h="1766546" w="2199020">
                <a:moveTo>
                  <a:pt x="0" y="0"/>
                </a:moveTo>
                <a:lnTo>
                  <a:pt x="2199020" y="0"/>
                </a:lnTo>
                <a:lnTo>
                  <a:pt x="2199020" y="1766546"/>
                </a:lnTo>
                <a:lnTo>
                  <a:pt x="0" y="1766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5039576" y="2659178"/>
            <a:ext cx="2219724" cy="2257733"/>
            <a:chOff x="0" y="0"/>
            <a:chExt cx="714657" cy="726895"/>
          </a:xfrm>
        </p:grpSpPr>
        <p:sp>
          <p:nvSpPr>
            <p:cNvPr name="Freeform 8" id="8"/>
            <p:cNvSpPr/>
            <p:nvPr/>
          </p:nvSpPr>
          <p:spPr>
            <a:xfrm flipH="false" flipV="false" rot="0">
              <a:off x="0" y="0"/>
              <a:ext cx="714657" cy="726895"/>
            </a:xfrm>
            <a:custGeom>
              <a:avLst/>
              <a:gdLst/>
              <a:ahLst/>
              <a:cxnLst/>
              <a:rect r="r" b="b" t="t" l="l"/>
              <a:pathLst>
                <a:path h="726895" w="714657">
                  <a:moveTo>
                    <a:pt x="0" y="0"/>
                  </a:moveTo>
                  <a:lnTo>
                    <a:pt x="714657" y="0"/>
                  </a:lnTo>
                  <a:lnTo>
                    <a:pt x="714657" y="726895"/>
                  </a:lnTo>
                  <a:lnTo>
                    <a:pt x="0" y="726895"/>
                  </a:lnTo>
                  <a:close/>
                </a:path>
              </a:pathLst>
            </a:custGeom>
            <a:solidFill>
              <a:srgbClr val="4672F4"/>
            </a:solidFill>
          </p:spPr>
        </p:sp>
        <p:sp>
          <p:nvSpPr>
            <p:cNvPr name="TextBox 9" id="9"/>
            <p:cNvSpPr txBox="true"/>
            <p:nvPr/>
          </p:nvSpPr>
          <p:spPr>
            <a:xfrm>
              <a:off x="0" y="38100"/>
              <a:ext cx="714657" cy="688795"/>
            </a:xfrm>
            <a:prstGeom prst="rect">
              <a:avLst/>
            </a:prstGeom>
          </p:spPr>
          <p:txBody>
            <a:bodyPr anchor="ctr" rtlCol="false" tIns="50800" lIns="50800" bIns="50800" rIns="50800"/>
            <a:lstStyle/>
            <a:p>
              <a:pPr algn="ctr">
                <a:lnSpc>
                  <a:spcPts val="2186"/>
                </a:lnSpc>
              </a:pPr>
            </a:p>
          </p:txBody>
        </p:sp>
      </p:grpSp>
      <p:sp>
        <p:nvSpPr>
          <p:cNvPr name="Freeform 10" id="10"/>
          <p:cNvSpPr/>
          <p:nvPr/>
        </p:nvSpPr>
        <p:spPr>
          <a:xfrm flipH="false" flipV="false" rot="0">
            <a:off x="15489953" y="2971506"/>
            <a:ext cx="1339674" cy="1612299"/>
          </a:xfrm>
          <a:custGeom>
            <a:avLst/>
            <a:gdLst/>
            <a:ahLst/>
            <a:cxnLst/>
            <a:rect r="r" b="b" t="t" l="l"/>
            <a:pathLst>
              <a:path h="1612299" w="1339674">
                <a:moveTo>
                  <a:pt x="0" y="0"/>
                </a:moveTo>
                <a:lnTo>
                  <a:pt x="1339674" y="0"/>
                </a:lnTo>
                <a:lnTo>
                  <a:pt x="1339674" y="1612299"/>
                </a:lnTo>
                <a:lnTo>
                  <a:pt x="0" y="1612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028700" y="1744209"/>
            <a:ext cx="6236007" cy="3817638"/>
            <a:chOff x="0" y="0"/>
            <a:chExt cx="918677" cy="562407"/>
          </a:xfrm>
        </p:grpSpPr>
        <p:sp>
          <p:nvSpPr>
            <p:cNvPr name="Freeform 12" id="12"/>
            <p:cNvSpPr/>
            <p:nvPr/>
          </p:nvSpPr>
          <p:spPr>
            <a:xfrm flipH="false" flipV="false" rot="0">
              <a:off x="0" y="0"/>
              <a:ext cx="918677" cy="562407"/>
            </a:xfrm>
            <a:custGeom>
              <a:avLst/>
              <a:gdLst/>
              <a:ahLst/>
              <a:cxnLst/>
              <a:rect r="r" b="b" t="t" l="l"/>
              <a:pathLst>
                <a:path h="562407" w="918677">
                  <a:moveTo>
                    <a:pt x="112363" y="0"/>
                  </a:moveTo>
                  <a:lnTo>
                    <a:pt x="806313" y="0"/>
                  </a:lnTo>
                  <a:cubicBezTo>
                    <a:pt x="836114" y="0"/>
                    <a:pt x="864694" y="11838"/>
                    <a:pt x="885766" y="32910"/>
                  </a:cubicBezTo>
                  <a:cubicBezTo>
                    <a:pt x="906839" y="53983"/>
                    <a:pt x="918677" y="82563"/>
                    <a:pt x="918677" y="112363"/>
                  </a:cubicBezTo>
                  <a:lnTo>
                    <a:pt x="918677" y="450044"/>
                  </a:lnTo>
                  <a:cubicBezTo>
                    <a:pt x="918677" y="479845"/>
                    <a:pt x="906839" y="508425"/>
                    <a:pt x="885766" y="529497"/>
                  </a:cubicBezTo>
                  <a:cubicBezTo>
                    <a:pt x="864694" y="550569"/>
                    <a:pt x="836114" y="562407"/>
                    <a:pt x="806313" y="562407"/>
                  </a:cubicBezTo>
                  <a:lnTo>
                    <a:pt x="112363" y="562407"/>
                  </a:lnTo>
                  <a:cubicBezTo>
                    <a:pt x="82563" y="562407"/>
                    <a:pt x="53983" y="550569"/>
                    <a:pt x="32910" y="529497"/>
                  </a:cubicBezTo>
                  <a:cubicBezTo>
                    <a:pt x="11838" y="508425"/>
                    <a:pt x="0" y="479845"/>
                    <a:pt x="0" y="450044"/>
                  </a:cubicBezTo>
                  <a:lnTo>
                    <a:pt x="0" y="112363"/>
                  </a:lnTo>
                  <a:cubicBezTo>
                    <a:pt x="0" y="82563"/>
                    <a:pt x="11838" y="53983"/>
                    <a:pt x="32910" y="32910"/>
                  </a:cubicBezTo>
                  <a:cubicBezTo>
                    <a:pt x="53983" y="11838"/>
                    <a:pt x="82563" y="0"/>
                    <a:pt x="112363" y="0"/>
                  </a:cubicBezTo>
                  <a:close/>
                </a:path>
              </a:pathLst>
            </a:custGeom>
            <a:solidFill>
              <a:srgbClr val="A2C7ED"/>
            </a:solidFill>
          </p:spPr>
        </p:sp>
        <p:sp>
          <p:nvSpPr>
            <p:cNvPr name="TextBox 13" id="13"/>
            <p:cNvSpPr txBox="true"/>
            <p:nvPr/>
          </p:nvSpPr>
          <p:spPr>
            <a:xfrm>
              <a:off x="0" y="-123825"/>
              <a:ext cx="918677" cy="686232"/>
            </a:xfrm>
            <a:prstGeom prst="rect">
              <a:avLst/>
            </a:prstGeom>
          </p:spPr>
          <p:txBody>
            <a:bodyPr anchor="ctr" rtlCol="false" tIns="50255" lIns="50255" bIns="50255" rIns="50255"/>
            <a:lstStyle/>
            <a:p>
              <a:pPr algn="ctr">
                <a:lnSpc>
                  <a:spcPts val="3359"/>
                </a:lnSpc>
              </a:pPr>
              <a:r>
                <a:rPr lang="en-US" sz="2400">
                  <a:solidFill>
                    <a:srgbClr val="000000"/>
                  </a:solidFill>
                  <a:latin typeface="Agrandir"/>
                  <a:ea typeface="Agrandir"/>
                  <a:cs typeface="Agrandir"/>
                  <a:sym typeface="Agrandir"/>
                </a:rPr>
                <a:t>Tantangan bagi HomeCredit adalah banyaknya masyarakat yang tidak mempunyai rekening bank dan credit history (</a:t>
              </a:r>
              <a:r>
                <a:rPr lang="en-US" b="true" sz="2400" u="sng">
                  <a:solidFill>
                    <a:srgbClr val="000000"/>
                  </a:solidFill>
                  <a:latin typeface="Agrandir Bold"/>
                  <a:ea typeface="Agrandir Bold"/>
                  <a:cs typeface="Agrandir Bold"/>
                  <a:sym typeface="Agrandir Bold"/>
                  <a:hlinkClick r:id="rId8" tooltip="https://www.rocketmortgage.com/learn/what-to-do-if-your-mortgage-loan-application-is-denied"/>
                </a:rPr>
                <a:t>rocketmortgage, 2023.</a:t>
              </a:r>
              <a:r>
                <a:rPr lang="en-US" b="true" sz="2400">
                  <a:solidFill>
                    <a:srgbClr val="000000"/>
                  </a:solidFill>
                  <a:latin typeface="Agrandir Bold"/>
                  <a:ea typeface="Agrandir Bold"/>
                  <a:cs typeface="Agrandir Bold"/>
                  <a:sym typeface="Agrandir Bold"/>
                </a:rPr>
                <a:t>, </a:t>
              </a:r>
              <a:r>
                <a:rPr lang="en-US" b="true" sz="2400" u="sng">
                  <a:solidFill>
                    <a:srgbClr val="000000"/>
                  </a:solidFill>
                  <a:latin typeface="Agrandir Bold"/>
                  <a:ea typeface="Agrandir Bold"/>
                  <a:cs typeface="Agrandir Bold"/>
                  <a:sym typeface="Agrandir Bold"/>
                  <a:hlinkClick r:id="rId9" tooltip="https://backendnews.net/home-credit-develops-programs-that-promote-financial-inclusion/"/>
                </a:rPr>
                <a:t>Backendsnews, 2022</a:t>
              </a:r>
              <a:r>
                <a:rPr lang="en-US" sz="2400">
                  <a:solidFill>
                    <a:srgbClr val="000000"/>
                  </a:solidFill>
                  <a:latin typeface="Agrandir"/>
                  <a:ea typeface="Agrandir"/>
                  <a:cs typeface="Agrandir"/>
                  <a:sym typeface="Agrandir"/>
                </a:rPr>
                <a:t>)</a:t>
              </a:r>
            </a:p>
          </p:txBody>
        </p:sp>
      </p:grpSp>
      <p:grpSp>
        <p:nvGrpSpPr>
          <p:cNvPr name="Group 14" id="14"/>
          <p:cNvGrpSpPr/>
          <p:nvPr/>
        </p:nvGrpSpPr>
        <p:grpSpPr>
          <a:xfrm rot="0">
            <a:off x="15108810" y="394137"/>
            <a:ext cx="2150490" cy="498494"/>
            <a:chOff x="0" y="0"/>
            <a:chExt cx="2867320" cy="664659"/>
          </a:xfrm>
        </p:grpSpPr>
        <p:sp>
          <p:nvSpPr>
            <p:cNvPr name="TextBox 15" id="15"/>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sp>
        <p:nvSpPr>
          <p:cNvPr name="Freeform 16" id="16"/>
          <p:cNvSpPr/>
          <p:nvPr/>
        </p:nvSpPr>
        <p:spPr>
          <a:xfrm flipH="true" flipV="false" rot="0">
            <a:off x="9495237" y="2342010"/>
            <a:ext cx="3313810" cy="2681173"/>
          </a:xfrm>
          <a:custGeom>
            <a:avLst/>
            <a:gdLst/>
            <a:ahLst/>
            <a:cxnLst/>
            <a:rect r="r" b="b" t="t" l="l"/>
            <a:pathLst>
              <a:path h="2681173" w="3313810">
                <a:moveTo>
                  <a:pt x="3313809" y="0"/>
                </a:moveTo>
                <a:lnTo>
                  <a:pt x="0" y="0"/>
                </a:lnTo>
                <a:lnTo>
                  <a:pt x="0" y="2681173"/>
                </a:lnTo>
                <a:lnTo>
                  <a:pt x="3313809" y="2681173"/>
                </a:lnTo>
                <a:lnTo>
                  <a:pt x="3313809"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349466" y="5879293"/>
            <a:ext cx="6236007" cy="3817638"/>
            <a:chOff x="0" y="0"/>
            <a:chExt cx="918677" cy="562407"/>
          </a:xfrm>
        </p:grpSpPr>
        <p:sp>
          <p:nvSpPr>
            <p:cNvPr name="Freeform 18" id="18"/>
            <p:cNvSpPr/>
            <p:nvPr/>
          </p:nvSpPr>
          <p:spPr>
            <a:xfrm flipH="false" flipV="false" rot="0">
              <a:off x="0" y="0"/>
              <a:ext cx="918677" cy="562407"/>
            </a:xfrm>
            <a:custGeom>
              <a:avLst/>
              <a:gdLst/>
              <a:ahLst/>
              <a:cxnLst/>
              <a:rect r="r" b="b" t="t" l="l"/>
              <a:pathLst>
                <a:path h="562407" w="918677">
                  <a:moveTo>
                    <a:pt x="112363" y="0"/>
                  </a:moveTo>
                  <a:lnTo>
                    <a:pt x="806313" y="0"/>
                  </a:lnTo>
                  <a:cubicBezTo>
                    <a:pt x="836114" y="0"/>
                    <a:pt x="864694" y="11838"/>
                    <a:pt x="885766" y="32910"/>
                  </a:cubicBezTo>
                  <a:cubicBezTo>
                    <a:pt x="906839" y="53983"/>
                    <a:pt x="918677" y="82563"/>
                    <a:pt x="918677" y="112363"/>
                  </a:cubicBezTo>
                  <a:lnTo>
                    <a:pt x="918677" y="450044"/>
                  </a:lnTo>
                  <a:cubicBezTo>
                    <a:pt x="918677" y="479845"/>
                    <a:pt x="906839" y="508425"/>
                    <a:pt x="885766" y="529497"/>
                  </a:cubicBezTo>
                  <a:cubicBezTo>
                    <a:pt x="864694" y="550569"/>
                    <a:pt x="836114" y="562407"/>
                    <a:pt x="806313" y="562407"/>
                  </a:cubicBezTo>
                  <a:lnTo>
                    <a:pt x="112363" y="562407"/>
                  </a:lnTo>
                  <a:cubicBezTo>
                    <a:pt x="82563" y="562407"/>
                    <a:pt x="53983" y="550569"/>
                    <a:pt x="32910" y="529497"/>
                  </a:cubicBezTo>
                  <a:cubicBezTo>
                    <a:pt x="11838" y="508425"/>
                    <a:pt x="0" y="479845"/>
                    <a:pt x="0" y="450044"/>
                  </a:cubicBezTo>
                  <a:lnTo>
                    <a:pt x="0" y="112363"/>
                  </a:lnTo>
                  <a:cubicBezTo>
                    <a:pt x="0" y="82563"/>
                    <a:pt x="11838" y="53983"/>
                    <a:pt x="32910" y="32910"/>
                  </a:cubicBezTo>
                  <a:cubicBezTo>
                    <a:pt x="53983" y="11838"/>
                    <a:pt x="82563" y="0"/>
                    <a:pt x="112363" y="0"/>
                  </a:cubicBezTo>
                  <a:close/>
                </a:path>
              </a:pathLst>
            </a:custGeom>
            <a:solidFill>
              <a:srgbClr val="A2C7ED"/>
            </a:solidFill>
          </p:spPr>
        </p:sp>
        <p:sp>
          <p:nvSpPr>
            <p:cNvPr name="TextBox 19" id="19"/>
            <p:cNvSpPr txBox="true"/>
            <p:nvPr/>
          </p:nvSpPr>
          <p:spPr>
            <a:xfrm>
              <a:off x="0" y="-123825"/>
              <a:ext cx="918677" cy="686232"/>
            </a:xfrm>
            <a:prstGeom prst="rect">
              <a:avLst/>
            </a:prstGeom>
          </p:spPr>
          <p:txBody>
            <a:bodyPr anchor="ctr" rtlCol="false" tIns="50255" lIns="50255" bIns="50255" rIns="50255"/>
            <a:lstStyle/>
            <a:p>
              <a:pPr algn="ctr">
                <a:lnSpc>
                  <a:spcPts val="3359"/>
                </a:lnSpc>
              </a:pPr>
              <a:r>
                <a:rPr lang="en-US" sz="2400">
                  <a:solidFill>
                    <a:srgbClr val="000000"/>
                  </a:solidFill>
                  <a:latin typeface="Agrandir"/>
                  <a:ea typeface="Agrandir"/>
                  <a:cs typeface="Agrandir"/>
                  <a:sym typeface="Agrandir"/>
                </a:rPr>
                <a:t>Home Credit berkomitmen untuk layanan pinjaman yang responsible, reliable, dan affordable, termasuk untuk customer yang kurang credit history  (</a:t>
              </a:r>
              <a:r>
                <a:rPr lang="en-US" b="true" sz="2400" u="sng">
                  <a:solidFill>
                    <a:srgbClr val="000000"/>
                  </a:solidFill>
                  <a:latin typeface="Agrandir Bold"/>
                  <a:ea typeface="Agrandir Bold"/>
                  <a:cs typeface="Agrandir Bold"/>
                  <a:sym typeface="Agrandir Bold"/>
                  <a:hlinkClick r:id="rId12" tooltip="https://www.homecredit.co.id/tentang-perusahaan/siaran-pers/Home-Credit-Indonesia-completes-change-in-shareholder"/>
                </a:rPr>
                <a:t>homecredit.co.in, 2024</a:t>
              </a:r>
              <a:r>
                <a:rPr lang="en-US" sz="2400">
                  <a:solidFill>
                    <a:srgbClr val="000000"/>
                  </a:solidFill>
                  <a:latin typeface="Agrandir"/>
                  <a:ea typeface="Agrandir"/>
                  <a:cs typeface="Agrandir"/>
                  <a:sym typeface="Agrandir"/>
                </a:rPr>
                <a:t>)</a:t>
              </a:r>
            </a:p>
          </p:txBody>
        </p:sp>
      </p:grpSp>
      <p:sp>
        <p:nvSpPr>
          <p:cNvPr name="Freeform 20" id="20"/>
          <p:cNvSpPr/>
          <p:nvPr/>
        </p:nvSpPr>
        <p:spPr>
          <a:xfrm flipH="false" flipV="false" rot="-10351926">
            <a:off x="7060873" y="3435121"/>
            <a:ext cx="2174613" cy="2496946"/>
          </a:xfrm>
          <a:custGeom>
            <a:avLst/>
            <a:gdLst/>
            <a:ahLst/>
            <a:cxnLst/>
            <a:rect r="r" b="b" t="t" l="l"/>
            <a:pathLst>
              <a:path h="2496946" w="2174613">
                <a:moveTo>
                  <a:pt x="0" y="0"/>
                </a:moveTo>
                <a:lnTo>
                  <a:pt x="2174613" y="0"/>
                </a:lnTo>
                <a:lnTo>
                  <a:pt x="2174613" y="2496946"/>
                </a:lnTo>
                <a:lnTo>
                  <a:pt x="0" y="24969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3958160" y="6193092"/>
            <a:ext cx="3110451" cy="3065208"/>
          </a:xfrm>
          <a:custGeom>
            <a:avLst/>
            <a:gdLst/>
            <a:ahLst/>
            <a:cxnLst/>
            <a:rect r="r" b="b" t="t" l="l"/>
            <a:pathLst>
              <a:path h="3065208" w="3110451">
                <a:moveTo>
                  <a:pt x="0" y="0"/>
                </a:moveTo>
                <a:lnTo>
                  <a:pt x="3110451" y="0"/>
                </a:lnTo>
                <a:lnTo>
                  <a:pt x="3110451" y="3065208"/>
                </a:lnTo>
                <a:lnTo>
                  <a:pt x="0" y="306520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2" id="22"/>
          <p:cNvSpPr txBox="true"/>
          <p:nvPr/>
        </p:nvSpPr>
        <p:spPr>
          <a:xfrm rot="0">
            <a:off x="1028700" y="390525"/>
            <a:ext cx="10662734" cy="1095375"/>
          </a:xfrm>
          <a:prstGeom prst="rect">
            <a:avLst/>
          </a:prstGeom>
        </p:spPr>
        <p:txBody>
          <a:bodyPr anchor="t" rtlCol="false" tIns="0" lIns="0" bIns="0" rIns="0">
            <a:spAutoFit/>
          </a:bodyPr>
          <a:lstStyle/>
          <a:p>
            <a:pPr algn="l">
              <a:lnSpc>
                <a:spcPts val="7200"/>
              </a:lnSpc>
            </a:pPr>
            <a:r>
              <a:rPr lang="en-US" sz="6000" b="true">
                <a:solidFill>
                  <a:srgbClr val="A2C7ED"/>
                </a:solidFill>
                <a:latin typeface="Agrandir Bold"/>
                <a:ea typeface="Agrandir Bold"/>
                <a:cs typeface="Agrandir Bold"/>
                <a:sym typeface="Agrandir Bold"/>
              </a:rPr>
              <a:t>What is the Problem?</a:t>
            </a:r>
          </a:p>
        </p:txBody>
      </p:sp>
    </p:spTree>
  </p:cSld>
  <p:clrMapOvr>
    <a:masterClrMapping/>
  </p:clrMapOvr>
  <p:transition spd="fast">
    <p:cover dir="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62297" y="-41587"/>
            <a:ext cx="6925703" cy="10328587"/>
            <a:chOff x="0" y="0"/>
            <a:chExt cx="1824054" cy="2720286"/>
          </a:xfrm>
        </p:grpSpPr>
        <p:sp>
          <p:nvSpPr>
            <p:cNvPr name="Freeform 3" id="3"/>
            <p:cNvSpPr/>
            <p:nvPr/>
          </p:nvSpPr>
          <p:spPr>
            <a:xfrm flipH="false" flipV="false" rot="0">
              <a:off x="0" y="0"/>
              <a:ext cx="1824054" cy="2720286"/>
            </a:xfrm>
            <a:custGeom>
              <a:avLst/>
              <a:gdLst/>
              <a:ahLst/>
              <a:cxnLst/>
              <a:rect r="r" b="b" t="t" l="l"/>
              <a:pathLst>
                <a:path h="2720286" w="1824054">
                  <a:moveTo>
                    <a:pt x="0" y="0"/>
                  </a:moveTo>
                  <a:lnTo>
                    <a:pt x="1824054" y="0"/>
                  </a:lnTo>
                  <a:lnTo>
                    <a:pt x="1824054" y="2720286"/>
                  </a:lnTo>
                  <a:lnTo>
                    <a:pt x="0" y="2720286"/>
                  </a:lnTo>
                  <a:close/>
                </a:path>
              </a:pathLst>
            </a:custGeom>
            <a:solidFill>
              <a:srgbClr val="203162"/>
            </a:solidFill>
          </p:spPr>
        </p:sp>
        <p:sp>
          <p:nvSpPr>
            <p:cNvPr name="TextBox 4" id="4"/>
            <p:cNvSpPr txBox="true"/>
            <p:nvPr/>
          </p:nvSpPr>
          <p:spPr>
            <a:xfrm>
              <a:off x="0" y="38100"/>
              <a:ext cx="1824054" cy="2682186"/>
            </a:xfrm>
            <a:prstGeom prst="rect">
              <a:avLst/>
            </a:prstGeom>
          </p:spPr>
          <p:txBody>
            <a:bodyPr anchor="ctr" rtlCol="false" tIns="50800" lIns="50800" bIns="50800" rIns="50800"/>
            <a:lstStyle/>
            <a:p>
              <a:pPr algn="ctr">
                <a:lnSpc>
                  <a:spcPts val="2186"/>
                </a:lnSpc>
              </a:pPr>
            </a:p>
          </p:txBody>
        </p:sp>
      </p:grpSp>
      <p:grpSp>
        <p:nvGrpSpPr>
          <p:cNvPr name="Group 5" id="5"/>
          <p:cNvGrpSpPr/>
          <p:nvPr/>
        </p:nvGrpSpPr>
        <p:grpSpPr>
          <a:xfrm rot="0">
            <a:off x="4774258" y="2550977"/>
            <a:ext cx="6445295" cy="2908269"/>
            <a:chOff x="0" y="0"/>
            <a:chExt cx="2495652" cy="1126097"/>
          </a:xfrm>
        </p:grpSpPr>
        <p:sp>
          <p:nvSpPr>
            <p:cNvPr name="Freeform 6" id="6"/>
            <p:cNvSpPr/>
            <p:nvPr/>
          </p:nvSpPr>
          <p:spPr>
            <a:xfrm flipH="false" flipV="false" rot="0">
              <a:off x="0" y="0"/>
              <a:ext cx="2495663" cy="1126097"/>
            </a:xfrm>
            <a:custGeom>
              <a:avLst/>
              <a:gdLst/>
              <a:ahLst/>
              <a:cxnLst/>
              <a:rect r="r" b="b" t="t" l="l"/>
              <a:pathLst>
                <a:path h="1126097" w="2495663">
                  <a:moveTo>
                    <a:pt x="2184554" y="0"/>
                  </a:moveTo>
                  <a:lnTo>
                    <a:pt x="282407" y="0"/>
                  </a:lnTo>
                  <a:cubicBezTo>
                    <a:pt x="126426" y="0"/>
                    <a:pt x="0" y="123512"/>
                    <a:pt x="0" y="501749"/>
                  </a:cubicBezTo>
                  <a:cubicBezTo>
                    <a:pt x="0" y="801066"/>
                    <a:pt x="66279" y="896206"/>
                    <a:pt x="162037" y="940348"/>
                  </a:cubicBezTo>
                  <a:lnTo>
                    <a:pt x="162037" y="1126097"/>
                  </a:lnTo>
                  <a:lnTo>
                    <a:pt x="353844" y="966629"/>
                  </a:lnTo>
                  <a:lnTo>
                    <a:pt x="2184554" y="966629"/>
                  </a:lnTo>
                  <a:cubicBezTo>
                    <a:pt x="2369214" y="966629"/>
                    <a:pt x="2495652" y="843117"/>
                    <a:pt x="2495652" y="501672"/>
                  </a:cubicBezTo>
                  <a:cubicBezTo>
                    <a:pt x="2495663" y="123512"/>
                    <a:pt x="2369214" y="0"/>
                    <a:pt x="2184554" y="0"/>
                  </a:cubicBezTo>
                  <a:close/>
                </a:path>
              </a:pathLst>
            </a:custGeom>
            <a:solidFill>
              <a:srgbClr val="86C2F8"/>
            </a:solidFill>
          </p:spPr>
        </p:sp>
        <p:sp>
          <p:nvSpPr>
            <p:cNvPr name="TextBox 7" id="7"/>
            <p:cNvSpPr txBox="true"/>
            <p:nvPr/>
          </p:nvSpPr>
          <p:spPr>
            <a:xfrm>
              <a:off x="0" y="0"/>
              <a:ext cx="2495652" cy="935597"/>
            </a:xfrm>
            <a:prstGeom prst="rect">
              <a:avLst/>
            </a:prstGeom>
          </p:spPr>
          <p:txBody>
            <a:bodyPr anchor="ctr" rtlCol="false" tIns="50800" lIns="50800" bIns="50800" rIns="50800"/>
            <a:lstStyle/>
            <a:p>
              <a:pPr algn="ctr">
                <a:lnSpc>
                  <a:spcPts val="3639"/>
                </a:lnSpc>
              </a:pPr>
              <a:r>
                <a:rPr lang="en-US" b="true" sz="2799">
                  <a:solidFill>
                    <a:srgbClr val="203162"/>
                  </a:solidFill>
                  <a:latin typeface="Quicksand Bold"/>
                  <a:ea typeface="Quicksand Bold"/>
                  <a:cs typeface="Quicksand Bold"/>
                  <a:sym typeface="Quicksand Bold"/>
                </a:rPr>
                <a:t>Dengan Machine Learning, HomeCredit</a:t>
              </a:r>
              <a:r>
                <a:rPr lang="en-US" b="true" sz="2799">
                  <a:solidFill>
                    <a:srgbClr val="203162"/>
                  </a:solidFill>
                  <a:latin typeface="Quicksand Bold"/>
                  <a:ea typeface="Quicksand Bold"/>
                  <a:cs typeface="Quicksand Bold"/>
                  <a:sym typeface="Quicksand Bold"/>
                </a:rPr>
                <a:t> dapat menilai kemungkinan gagal bayar dari berbagai peminjam </a:t>
              </a:r>
            </a:p>
          </p:txBody>
        </p:sp>
      </p:grpSp>
      <p:pic>
        <p:nvPicPr>
          <p:cNvPr name="Picture 8" id="8"/>
          <p:cNvPicPr>
            <a:picLocks noChangeAspect="true"/>
          </p:cNvPicPr>
          <p:nvPr/>
        </p:nvPicPr>
        <p:blipFill>
          <a:blip r:embed="rId2"/>
          <a:srcRect l="0" t="0" r="0" b="0"/>
          <a:stretch>
            <a:fillRect/>
          </a:stretch>
        </p:blipFill>
        <p:spPr>
          <a:xfrm flipH="false" flipV="false" rot="0">
            <a:off x="1038294" y="5548858"/>
            <a:ext cx="6565384" cy="3709442"/>
          </a:xfrm>
          <a:prstGeom prst="rect">
            <a:avLst/>
          </a:prstGeom>
        </p:spPr>
      </p:pic>
      <p:sp>
        <p:nvSpPr>
          <p:cNvPr name="TextBox 9" id="9"/>
          <p:cNvSpPr txBox="true"/>
          <p:nvPr/>
        </p:nvSpPr>
        <p:spPr>
          <a:xfrm rot="0">
            <a:off x="1028700" y="390525"/>
            <a:ext cx="10662734" cy="1095375"/>
          </a:xfrm>
          <a:prstGeom prst="rect">
            <a:avLst/>
          </a:prstGeom>
        </p:spPr>
        <p:txBody>
          <a:bodyPr anchor="t" rtlCol="false" tIns="0" lIns="0" bIns="0" rIns="0">
            <a:spAutoFit/>
          </a:bodyPr>
          <a:lstStyle/>
          <a:p>
            <a:pPr algn="l">
              <a:lnSpc>
                <a:spcPts val="7200"/>
              </a:lnSpc>
            </a:pPr>
            <a:r>
              <a:rPr lang="en-US" sz="6000" b="true">
                <a:solidFill>
                  <a:srgbClr val="021D4A"/>
                </a:solidFill>
                <a:latin typeface="Agrandir Bold"/>
                <a:ea typeface="Agrandir Bold"/>
                <a:cs typeface="Agrandir Bold"/>
                <a:sym typeface="Agrandir Bold"/>
              </a:rPr>
              <a:t>What is the Problem?</a:t>
            </a:r>
          </a:p>
        </p:txBody>
      </p:sp>
      <p:grpSp>
        <p:nvGrpSpPr>
          <p:cNvPr name="Group 10" id="10"/>
          <p:cNvGrpSpPr/>
          <p:nvPr/>
        </p:nvGrpSpPr>
        <p:grpSpPr>
          <a:xfrm rot="0">
            <a:off x="15108810" y="394137"/>
            <a:ext cx="2150490" cy="498494"/>
            <a:chOff x="0" y="0"/>
            <a:chExt cx="2867320" cy="664659"/>
          </a:xfrm>
        </p:grpSpPr>
        <p:sp>
          <p:nvSpPr>
            <p:cNvPr name="TextBox 11" id="11"/>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FFFFFF"/>
                  </a:solidFill>
                  <a:latin typeface="TT Drugs"/>
                  <a:ea typeface="TT Drugs"/>
                  <a:cs typeface="TT Drugs"/>
                  <a:sym typeface="TT Drugs"/>
                </a:rPr>
                <a:t>OCTAGRAM </a:t>
              </a:r>
            </a:p>
          </p:txBody>
        </p:sp>
      </p:grpSp>
      <p:sp>
        <p:nvSpPr>
          <p:cNvPr name="Freeform 12" id="12"/>
          <p:cNvSpPr/>
          <p:nvPr/>
        </p:nvSpPr>
        <p:spPr>
          <a:xfrm flipH="true" flipV="false" rot="0">
            <a:off x="9554855" y="8472961"/>
            <a:ext cx="1807442" cy="1814039"/>
          </a:xfrm>
          <a:custGeom>
            <a:avLst/>
            <a:gdLst/>
            <a:ahLst/>
            <a:cxnLst/>
            <a:rect r="r" b="b" t="t" l="l"/>
            <a:pathLst>
              <a:path h="1814039" w="1807442">
                <a:moveTo>
                  <a:pt x="1807442" y="0"/>
                </a:moveTo>
                <a:lnTo>
                  <a:pt x="0" y="0"/>
                </a:lnTo>
                <a:lnTo>
                  <a:pt x="0" y="1814039"/>
                </a:lnTo>
                <a:lnTo>
                  <a:pt x="1807442" y="1814039"/>
                </a:lnTo>
                <a:lnTo>
                  <a:pt x="1807442"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1515728" y="1500005"/>
            <a:ext cx="6618841" cy="945527"/>
            <a:chOff x="0" y="0"/>
            <a:chExt cx="1743234" cy="249028"/>
          </a:xfrm>
        </p:grpSpPr>
        <p:sp>
          <p:nvSpPr>
            <p:cNvPr name="Freeform 14" id="14"/>
            <p:cNvSpPr/>
            <p:nvPr/>
          </p:nvSpPr>
          <p:spPr>
            <a:xfrm flipH="false" flipV="false" rot="0">
              <a:off x="0" y="0"/>
              <a:ext cx="1743234" cy="249028"/>
            </a:xfrm>
            <a:custGeom>
              <a:avLst/>
              <a:gdLst/>
              <a:ahLst/>
              <a:cxnLst/>
              <a:rect r="r" b="b" t="t" l="l"/>
              <a:pathLst>
                <a:path h="249028" w="1743234">
                  <a:moveTo>
                    <a:pt x="116968" y="0"/>
                  </a:moveTo>
                  <a:lnTo>
                    <a:pt x="1626266" y="0"/>
                  </a:lnTo>
                  <a:cubicBezTo>
                    <a:pt x="1657288" y="0"/>
                    <a:pt x="1687039" y="12323"/>
                    <a:pt x="1708975" y="34259"/>
                  </a:cubicBezTo>
                  <a:cubicBezTo>
                    <a:pt x="1730910" y="56195"/>
                    <a:pt x="1743234" y="85946"/>
                    <a:pt x="1743234" y="116968"/>
                  </a:cubicBezTo>
                  <a:lnTo>
                    <a:pt x="1743234" y="132060"/>
                  </a:lnTo>
                  <a:cubicBezTo>
                    <a:pt x="1743234" y="163081"/>
                    <a:pt x="1730910" y="192833"/>
                    <a:pt x="1708975" y="214768"/>
                  </a:cubicBezTo>
                  <a:cubicBezTo>
                    <a:pt x="1687039" y="236704"/>
                    <a:pt x="1657288" y="249028"/>
                    <a:pt x="1626266" y="249028"/>
                  </a:cubicBezTo>
                  <a:lnTo>
                    <a:pt x="116968" y="249028"/>
                  </a:lnTo>
                  <a:cubicBezTo>
                    <a:pt x="52368" y="249028"/>
                    <a:pt x="0" y="196659"/>
                    <a:pt x="0" y="132060"/>
                  </a:cubicBezTo>
                  <a:lnTo>
                    <a:pt x="0" y="116968"/>
                  </a:lnTo>
                  <a:cubicBezTo>
                    <a:pt x="0" y="52368"/>
                    <a:pt x="52368" y="0"/>
                    <a:pt x="116968" y="0"/>
                  </a:cubicBezTo>
                  <a:close/>
                </a:path>
              </a:pathLst>
            </a:custGeom>
            <a:solidFill>
              <a:srgbClr val="FFFFFF"/>
            </a:solidFill>
          </p:spPr>
        </p:sp>
        <p:sp>
          <p:nvSpPr>
            <p:cNvPr name="TextBox 15" id="15"/>
            <p:cNvSpPr txBox="true"/>
            <p:nvPr/>
          </p:nvSpPr>
          <p:spPr>
            <a:xfrm>
              <a:off x="0" y="47625"/>
              <a:ext cx="1743234" cy="201403"/>
            </a:xfrm>
            <a:prstGeom prst="rect">
              <a:avLst/>
            </a:prstGeom>
          </p:spPr>
          <p:txBody>
            <a:bodyPr anchor="ctr" rtlCol="false" tIns="50800" lIns="50800" bIns="50800" rIns="50800"/>
            <a:lstStyle/>
            <a:p>
              <a:pPr algn="ctr">
                <a:lnSpc>
                  <a:spcPts val="3030"/>
                </a:lnSpc>
              </a:pPr>
              <a:r>
                <a:rPr lang="en-US" b="true" sz="3000">
                  <a:solidFill>
                    <a:srgbClr val="203162"/>
                  </a:solidFill>
                  <a:latin typeface="Quicksand Bold"/>
                  <a:ea typeface="Quicksand Bold"/>
                  <a:cs typeface="Quicksand Bold"/>
                  <a:sym typeface="Quicksand Bold"/>
                </a:rPr>
                <a:t>Kenapa harus Machine Learning?</a:t>
              </a:r>
            </a:p>
          </p:txBody>
        </p:sp>
      </p:grpSp>
      <p:sp>
        <p:nvSpPr>
          <p:cNvPr name="TextBox 16" id="16"/>
          <p:cNvSpPr txBox="true"/>
          <p:nvPr/>
        </p:nvSpPr>
        <p:spPr>
          <a:xfrm rot="0">
            <a:off x="11362297" y="3361841"/>
            <a:ext cx="6839149" cy="4109085"/>
          </a:xfrm>
          <a:prstGeom prst="rect">
            <a:avLst/>
          </a:prstGeom>
        </p:spPr>
        <p:txBody>
          <a:bodyPr anchor="t" rtlCol="false" tIns="0" lIns="0" bIns="0" rIns="0">
            <a:spAutoFit/>
          </a:bodyPr>
          <a:lstStyle/>
          <a:p>
            <a:pPr algn="l" marL="518160" indent="-259080" lvl="1">
              <a:lnSpc>
                <a:spcPts val="3600"/>
              </a:lnSpc>
              <a:buFont typeface="Arial"/>
              <a:buChar char="•"/>
            </a:pPr>
            <a:r>
              <a:rPr lang="en-US" sz="2400">
                <a:solidFill>
                  <a:srgbClr val="FFFFFF"/>
                </a:solidFill>
                <a:latin typeface="Quicksand"/>
                <a:ea typeface="Quicksand"/>
                <a:cs typeface="Quicksand"/>
                <a:sym typeface="Quicksand"/>
              </a:rPr>
              <a:t>61% pengambilan keputusan dalam bisnis menekankan penerapan AutoML</a:t>
            </a:r>
          </a:p>
          <a:p>
            <a:pPr algn="l" marL="518160" indent="-259080" lvl="1">
              <a:lnSpc>
                <a:spcPts val="3600"/>
              </a:lnSpc>
              <a:buFont typeface="Arial"/>
              <a:buChar char="•"/>
            </a:pPr>
            <a:r>
              <a:rPr lang="en-US" sz="2400">
                <a:solidFill>
                  <a:srgbClr val="FFFFFF"/>
                </a:solidFill>
                <a:latin typeface="Quicksand"/>
                <a:ea typeface="Quicksand"/>
                <a:cs typeface="Quicksand"/>
                <a:sym typeface="Quicksand"/>
              </a:rPr>
              <a:t>Menurut McKinsey, perusahaan yang mengadopsi AI dan ML mencacat peningkatan produktivitas hingga 40%</a:t>
            </a:r>
          </a:p>
          <a:p>
            <a:pPr algn="l" marL="518160" indent="-259080" lvl="1">
              <a:lnSpc>
                <a:spcPts val="3600"/>
              </a:lnSpc>
              <a:buFont typeface="Arial"/>
              <a:buChar char="•"/>
            </a:pPr>
            <a:r>
              <a:rPr lang="en-US" sz="2400">
                <a:solidFill>
                  <a:srgbClr val="FFFFFF"/>
                </a:solidFill>
                <a:latin typeface="Quicksand"/>
                <a:ea typeface="Quicksand"/>
                <a:cs typeface="Quicksand"/>
                <a:sym typeface="Quicksand"/>
              </a:rPr>
              <a:t>Boston Consulting Group melaporkan  bahwa perusahaan yang menggunakan AI dapat mengurangi biaya operasional hingga 20-30%</a:t>
            </a:r>
          </a:p>
        </p:txBody>
      </p:sp>
    </p:spTree>
  </p:cSld>
  <p:clrMapOvr>
    <a:masterClrMapping/>
  </p:clrMapOvr>
  <p:transition spd="fast">
    <p:cover di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A2C7ED"/>
        </a:solidFill>
      </p:bgPr>
    </p:bg>
    <p:spTree>
      <p:nvGrpSpPr>
        <p:cNvPr id="1" name=""/>
        <p:cNvGrpSpPr/>
        <p:nvPr/>
      </p:nvGrpSpPr>
      <p:grpSpPr>
        <a:xfrm>
          <a:off x="0" y="0"/>
          <a:ext cx="0" cy="0"/>
          <a:chOff x="0" y="0"/>
          <a:chExt cx="0" cy="0"/>
        </a:xfrm>
      </p:grpSpPr>
      <p:grpSp>
        <p:nvGrpSpPr>
          <p:cNvPr name="Group 2" id="2"/>
          <p:cNvGrpSpPr/>
          <p:nvPr/>
        </p:nvGrpSpPr>
        <p:grpSpPr>
          <a:xfrm rot="0">
            <a:off x="15406528" y="530206"/>
            <a:ext cx="2150490" cy="498494"/>
            <a:chOff x="0" y="0"/>
            <a:chExt cx="2867320" cy="664659"/>
          </a:xfrm>
        </p:grpSpPr>
        <p:sp>
          <p:nvSpPr>
            <p:cNvPr name="TextBox 3" id="3"/>
            <p:cNvSpPr txBox="true"/>
            <p:nvPr/>
          </p:nvSpPr>
          <p:spPr>
            <a:xfrm rot="0">
              <a:off x="774202" y="163631"/>
              <a:ext cx="2093119" cy="365972"/>
            </a:xfrm>
            <a:prstGeom prst="rect">
              <a:avLst/>
            </a:prstGeom>
          </p:spPr>
          <p:txBody>
            <a:bodyPr anchor="t" rtlCol="false" tIns="0" lIns="0" bIns="0" rIns="0">
              <a:spAutoFit/>
            </a:bodyPr>
            <a:lstStyle/>
            <a:p>
              <a:pPr algn="ctr">
                <a:lnSpc>
                  <a:spcPts val="2020"/>
                </a:lnSpc>
                <a:spcBef>
                  <a:spcPct val="0"/>
                </a:spcBef>
              </a:pPr>
              <a:r>
                <a:rPr lang="en-US" sz="2000">
                  <a:solidFill>
                    <a:srgbClr val="203162"/>
                  </a:solidFill>
                  <a:latin typeface="TT Drugs"/>
                  <a:ea typeface="TT Drugs"/>
                  <a:cs typeface="TT Drugs"/>
                  <a:sym typeface="TT Drugs"/>
                </a:rPr>
                <a:t>OCTAGRAM </a:t>
              </a:r>
            </a:p>
          </p:txBody>
        </p:sp>
      </p:grpSp>
      <p:grpSp>
        <p:nvGrpSpPr>
          <p:cNvPr name="Group 4" id="4"/>
          <p:cNvGrpSpPr/>
          <p:nvPr/>
        </p:nvGrpSpPr>
        <p:grpSpPr>
          <a:xfrm rot="0">
            <a:off x="3771701" y="3005278"/>
            <a:ext cx="4819770" cy="5684765"/>
            <a:chOff x="0" y="0"/>
            <a:chExt cx="1269404" cy="1497222"/>
          </a:xfrm>
        </p:grpSpPr>
        <p:sp>
          <p:nvSpPr>
            <p:cNvPr name="Freeform 5" id="5"/>
            <p:cNvSpPr/>
            <p:nvPr/>
          </p:nvSpPr>
          <p:spPr>
            <a:xfrm flipH="false" flipV="false" rot="0">
              <a:off x="0" y="0"/>
              <a:ext cx="1269404" cy="1497222"/>
            </a:xfrm>
            <a:custGeom>
              <a:avLst/>
              <a:gdLst/>
              <a:ahLst/>
              <a:cxnLst/>
              <a:rect r="r" b="b" t="t" l="l"/>
              <a:pathLst>
                <a:path h="1497222" w="1269404">
                  <a:moveTo>
                    <a:pt x="0" y="0"/>
                  </a:moveTo>
                  <a:lnTo>
                    <a:pt x="1269404" y="0"/>
                  </a:lnTo>
                  <a:lnTo>
                    <a:pt x="1269404" y="1497222"/>
                  </a:lnTo>
                  <a:lnTo>
                    <a:pt x="0" y="1497222"/>
                  </a:lnTo>
                  <a:close/>
                </a:path>
              </a:pathLst>
            </a:custGeom>
            <a:solidFill>
              <a:srgbClr val="FFFFFF"/>
            </a:solidFill>
            <a:ln cap="sq">
              <a:noFill/>
              <a:prstDash val="sysDot"/>
              <a:miter/>
            </a:ln>
          </p:spPr>
        </p:sp>
        <p:sp>
          <p:nvSpPr>
            <p:cNvPr name="TextBox 6" id="6"/>
            <p:cNvSpPr txBox="true"/>
            <p:nvPr/>
          </p:nvSpPr>
          <p:spPr>
            <a:xfrm>
              <a:off x="0" y="-57150"/>
              <a:ext cx="1269404" cy="1554372"/>
            </a:xfrm>
            <a:prstGeom prst="rect">
              <a:avLst/>
            </a:prstGeom>
          </p:spPr>
          <p:txBody>
            <a:bodyPr anchor="ctr" rtlCol="false" tIns="254000" lIns="254000" bIns="254000" rIns="254000"/>
            <a:lstStyle/>
            <a:p>
              <a:pPr algn="ctr">
                <a:lnSpc>
                  <a:spcPts val="5454"/>
                </a:lnSpc>
              </a:pPr>
            </a:p>
            <a:p>
              <a:pPr algn="ctr">
                <a:lnSpc>
                  <a:spcPts val="2221"/>
                </a:lnSpc>
              </a:pPr>
            </a:p>
            <a:p>
              <a:pPr algn="ctr">
                <a:lnSpc>
                  <a:spcPts val="2221"/>
                </a:lnSpc>
              </a:pPr>
            </a:p>
            <a:p>
              <a:pPr algn="ctr">
                <a:lnSpc>
                  <a:spcPts val="2221"/>
                </a:lnSpc>
              </a:pPr>
            </a:p>
            <a:p>
              <a:pPr algn="ctr">
                <a:lnSpc>
                  <a:spcPts val="2221"/>
                </a:lnSpc>
              </a:pPr>
            </a:p>
            <a:p>
              <a:pPr algn="ctr">
                <a:lnSpc>
                  <a:spcPts val="2221"/>
                </a:lnSpc>
              </a:pPr>
            </a:p>
            <a:p>
              <a:pPr algn="ctr">
                <a:lnSpc>
                  <a:spcPts val="2640"/>
                </a:lnSpc>
              </a:pPr>
              <a:r>
                <a:rPr lang="en-US" b="true" sz="2400">
                  <a:solidFill>
                    <a:srgbClr val="021D4A"/>
                  </a:solidFill>
                  <a:latin typeface="Quicksand Bold"/>
                  <a:ea typeface="Quicksand Bold"/>
                  <a:cs typeface="Quicksand Bold"/>
                  <a:sym typeface="Quicksand Bold"/>
                </a:rPr>
                <a:t>Mengidentifikasi nasabah gagal bayar (default rate) dengan lebih akurat.</a:t>
              </a:r>
            </a:p>
          </p:txBody>
        </p:sp>
      </p:grpSp>
      <p:grpSp>
        <p:nvGrpSpPr>
          <p:cNvPr name="Group 7" id="7"/>
          <p:cNvGrpSpPr/>
          <p:nvPr/>
        </p:nvGrpSpPr>
        <p:grpSpPr>
          <a:xfrm rot="0">
            <a:off x="9715580" y="3005278"/>
            <a:ext cx="4819770" cy="5684765"/>
            <a:chOff x="0" y="0"/>
            <a:chExt cx="1269404" cy="1497222"/>
          </a:xfrm>
        </p:grpSpPr>
        <p:sp>
          <p:nvSpPr>
            <p:cNvPr name="Freeform 8" id="8"/>
            <p:cNvSpPr/>
            <p:nvPr/>
          </p:nvSpPr>
          <p:spPr>
            <a:xfrm flipH="false" flipV="false" rot="0">
              <a:off x="0" y="0"/>
              <a:ext cx="1269404" cy="1497222"/>
            </a:xfrm>
            <a:custGeom>
              <a:avLst/>
              <a:gdLst/>
              <a:ahLst/>
              <a:cxnLst/>
              <a:rect r="r" b="b" t="t" l="l"/>
              <a:pathLst>
                <a:path h="1497222" w="1269404">
                  <a:moveTo>
                    <a:pt x="0" y="0"/>
                  </a:moveTo>
                  <a:lnTo>
                    <a:pt x="1269404" y="0"/>
                  </a:lnTo>
                  <a:lnTo>
                    <a:pt x="1269404" y="1497222"/>
                  </a:lnTo>
                  <a:lnTo>
                    <a:pt x="0" y="1497222"/>
                  </a:lnTo>
                  <a:close/>
                </a:path>
              </a:pathLst>
            </a:custGeom>
            <a:solidFill>
              <a:srgbClr val="FFFFFF"/>
            </a:solidFill>
          </p:spPr>
        </p:sp>
        <p:sp>
          <p:nvSpPr>
            <p:cNvPr name="TextBox 9" id="9"/>
            <p:cNvSpPr txBox="true"/>
            <p:nvPr/>
          </p:nvSpPr>
          <p:spPr>
            <a:xfrm>
              <a:off x="0" y="-57150"/>
              <a:ext cx="1269404" cy="1554372"/>
            </a:xfrm>
            <a:prstGeom prst="rect">
              <a:avLst/>
            </a:prstGeom>
          </p:spPr>
          <p:txBody>
            <a:bodyPr anchor="ctr" rtlCol="false" tIns="254000" lIns="254000" bIns="254000" rIns="254000"/>
            <a:lstStyle/>
            <a:p>
              <a:pPr algn="ctr">
                <a:lnSpc>
                  <a:spcPts val="5454"/>
                </a:lnSpc>
              </a:pPr>
            </a:p>
            <a:p>
              <a:pPr algn="ctr">
                <a:lnSpc>
                  <a:spcPts val="5454"/>
                </a:lnSpc>
              </a:pPr>
            </a:p>
            <a:p>
              <a:pPr algn="ctr">
                <a:lnSpc>
                  <a:spcPts val="5454"/>
                </a:lnSpc>
              </a:pPr>
              <a:r>
                <a:rPr lang="en-US" sz="5400" b="true">
                  <a:solidFill>
                    <a:srgbClr val="021D4A"/>
                  </a:solidFill>
                  <a:latin typeface="Agrandir Bold"/>
                  <a:ea typeface="Agrandir Bold"/>
                  <a:cs typeface="Agrandir Bold"/>
                  <a:sym typeface="Agrandir Bold"/>
                </a:rPr>
                <a:t>Objective</a:t>
              </a:r>
            </a:p>
            <a:p>
              <a:pPr algn="ctr">
                <a:lnSpc>
                  <a:spcPts val="2419"/>
                </a:lnSpc>
              </a:pPr>
              <a:r>
                <a:rPr lang="en-US" b="true" sz="2199">
                  <a:solidFill>
                    <a:srgbClr val="203162"/>
                  </a:solidFill>
                  <a:latin typeface="Quicksand Bold"/>
                  <a:ea typeface="Quicksand Bold"/>
                  <a:cs typeface="Quicksand Bold"/>
                  <a:sym typeface="Quicksand Bold"/>
                </a:rPr>
                <a:t>Menggunakan Machine Learning untuk menentukan nasabah yang terdeteksi default (karena tidak ada riwayat kredit). Namun, bisa melakukan pinjaman dengan limit menyesuaikan dari total pendapatan</a:t>
              </a:r>
            </a:p>
          </p:txBody>
        </p:sp>
      </p:grpSp>
      <p:sp>
        <p:nvSpPr>
          <p:cNvPr name="Freeform 10" id="10"/>
          <p:cNvSpPr/>
          <p:nvPr/>
        </p:nvSpPr>
        <p:spPr>
          <a:xfrm flipH="false" flipV="false" rot="0">
            <a:off x="735141" y="805075"/>
            <a:ext cx="1931660" cy="2865532"/>
          </a:xfrm>
          <a:custGeom>
            <a:avLst/>
            <a:gdLst/>
            <a:ahLst/>
            <a:cxnLst/>
            <a:rect r="r" b="b" t="t" l="l"/>
            <a:pathLst>
              <a:path h="2865532" w="1931660">
                <a:moveTo>
                  <a:pt x="0" y="0"/>
                </a:moveTo>
                <a:lnTo>
                  <a:pt x="1931660" y="0"/>
                </a:lnTo>
                <a:lnTo>
                  <a:pt x="1931660" y="2865532"/>
                </a:lnTo>
                <a:lnTo>
                  <a:pt x="0" y="2865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934247" y="6840003"/>
            <a:ext cx="2664120" cy="2709739"/>
          </a:xfrm>
          <a:custGeom>
            <a:avLst/>
            <a:gdLst/>
            <a:ahLst/>
            <a:cxnLst/>
            <a:rect r="r" b="b" t="t" l="l"/>
            <a:pathLst>
              <a:path h="2709739" w="2664120">
                <a:moveTo>
                  <a:pt x="0" y="0"/>
                </a:moveTo>
                <a:lnTo>
                  <a:pt x="2664121" y="0"/>
                </a:lnTo>
                <a:lnTo>
                  <a:pt x="2664121" y="2709739"/>
                </a:lnTo>
                <a:lnTo>
                  <a:pt x="0" y="27097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1262507" y="3595606"/>
            <a:ext cx="1687815" cy="1196814"/>
          </a:xfrm>
          <a:custGeom>
            <a:avLst/>
            <a:gdLst/>
            <a:ahLst/>
            <a:cxnLst/>
            <a:rect r="r" b="b" t="t" l="l"/>
            <a:pathLst>
              <a:path h="1196814" w="1687815">
                <a:moveTo>
                  <a:pt x="0" y="0"/>
                </a:moveTo>
                <a:lnTo>
                  <a:pt x="1687815" y="0"/>
                </a:lnTo>
                <a:lnTo>
                  <a:pt x="1687815" y="1196814"/>
                </a:lnTo>
                <a:lnTo>
                  <a:pt x="0" y="1196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299131" y="3438311"/>
            <a:ext cx="1764909" cy="1511403"/>
          </a:xfrm>
          <a:custGeom>
            <a:avLst/>
            <a:gdLst/>
            <a:ahLst/>
            <a:cxnLst/>
            <a:rect r="r" b="b" t="t" l="l"/>
            <a:pathLst>
              <a:path h="1511403" w="1764909">
                <a:moveTo>
                  <a:pt x="0" y="0"/>
                </a:moveTo>
                <a:lnTo>
                  <a:pt x="1764909" y="0"/>
                </a:lnTo>
                <a:lnTo>
                  <a:pt x="1764909" y="1511404"/>
                </a:lnTo>
                <a:lnTo>
                  <a:pt x="0" y="15114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3812633" y="1142466"/>
            <a:ext cx="10662734" cy="1095375"/>
          </a:xfrm>
          <a:prstGeom prst="rect">
            <a:avLst/>
          </a:prstGeom>
        </p:spPr>
        <p:txBody>
          <a:bodyPr anchor="t" rtlCol="false" tIns="0" lIns="0" bIns="0" rIns="0">
            <a:spAutoFit/>
          </a:bodyPr>
          <a:lstStyle/>
          <a:p>
            <a:pPr algn="ctr">
              <a:lnSpc>
                <a:spcPts val="7200"/>
              </a:lnSpc>
            </a:pPr>
            <a:r>
              <a:rPr lang="en-US" b="true" sz="6000">
                <a:solidFill>
                  <a:srgbClr val="203162"/>
                </a:solidFill>
                <a:latin typeface="Agrandir Bold"/>
                <a:ea typeface="Agrandir Bold"/>
                <a:cs typeface="Agrandir Bold"/>
                <a:sym typeface="Agrandir Bold"/>
              </a:rPr>
              <a:t>Our Goals &amp; Objective</a:t>
            </a:r>
          </a:p>
        </p:txBody>
      </p:sp>
      <p:sp>
        <p:nvSpPr>
          <p:cNvPr name="TextBox 15" id="15"/>
          <p:cNvSpPr txBox="true"/>
          <p:nvPr/>
        </p:nvSpPr>
        <p:spPr>
          <a:xfrm rot="0">
            <a:off x="5202594" y="4974408"/>
            <a:ext cx="1957983" cy="873252"/>
          </a:xfrm>
          <a:prstGeom prst="rect">
            <a:avLst/>
          </a:prstGeom>
        </p:spPr>
        <p:txBody>
          <a:bodyPr anchor="t" rtlCol="false" tIns="0" lIns="0" bIns="0" rIns="0">
            <a:spAutoFit/>
          </a:bodyPr>
          <a:lstStyle/>
          <a:p>
            <a:pPr algn="ctr">
              <a:lnSpc>
                <a:spcPts val="5454"/>
              </a:lnSpc>
              <a:spcBef>
                <a:spcPct val="0"/>
              </a:spcBef>
            </a:pPr>
            <a:r>
              <a:rPr lang="en-US" b="true" sz="5400">
                <a:solidFill>
                  <a:srgbClr val="19A28D"/>
                </a:solidFill>
                <a:latin typeface="Agrandir Bold"/>
                <a:ea typeface="Agrandir Bold"/>
                <a:cs typeface="Agrandir Bold"/>
                <a:sym typeface="Agrandir Bold"/>
              </a:rPr>
              <a:t>Goals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DAGW5wFj-6Q</dc:identifier>
  <dcterms:modified xsi:type="dcterms:W3CDTF">2011-08-01T06:04:30Z</dcterms:modified>
  <cp:revision>1</cp:revision>
  <dc:title>Finpro HOME CREDIT - OCTAGRAM</dc:title>
</cp:coreProperties>
</file>